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81"/>
  </p:notesMasterIdLst>
  <p:handoutMasterIdLst>
    <p:handoutMasterId r:id="rId82"/>
  </p:handoutMasterIdLst>
  <p:sldIdLst>
    <p:sldId id="394" r:id="rId3"/>
    <p:sldId id="469" r:id="rId4"/>
    <p:sldId id="395" r:id="rId5"/>
    <p:sldId id="470" r:id="rId6"/>
    <p:sldId id="471" r:id="rId7"/>
    <p:sldId id="472" r:id="rId8"/>
    <p:sldId id="473" r:id="rId9"/>
    <p:sldId id="474" r:id="rId10"/>
    <p:sldId id="475" r:id="rId11"/>
    <p:sldId id="476" r:id="rId12"/>
    <p:sldId id="540" r:id="rId13"/>
    <p:sldId id="477" r:id="rId14"/>
    <p:sldId id="478" r:id="rId15"/>
    <p:sldId id="479" r:id="rId16"/>
    <p:sldId id="480" r:id="rId17"/>
    <p:sldId id="481" r:id="rId18"/>
    <p:sldId id="482" r:id="rId19"/>
    <p:sldId id="483" r:id="rId20"/>
    <p:sldId id="484" r:id="rId21"/>
    <p:sldId id="485" r:id="rId22"/>
    <p:sldId id="486" r:id="rId23"/>
    <p:sldId id="487" r:id="rId24"/>
    <p:sldId id="488" r:id="rId25"/>
    <p:sldId id="489" r:id="rId26"/>
    <p:sldId id="490" r:id="rId27"/>
    <p:sldId id="491" r:id="rId28"/>
    <p:sldId id="492" r:id="rId29"/>
    <p:sldId id="493" r:id="rId30"/>
    <p:sldId id="494" r:id="rId31"/>
    <p:sldId id="495" r:id="rId32"/>
    <p:sldId id="496" r:id="rId33"/>
    <p:sldId id="497" r:id="rId34"/>
    <p:sldId id="498" r:id="rId35"/>
    <p:sldId id="499" r:id="rId36"/>
    <p:sldId id="500" r:id="rId37"/>
    <p:sldId id="501" r:id="rId38"/>
    <p:sldId id="502" r:id="rId39"/>
    <p:sldId id="503" r:id="rId40"/>
    <p:sldId id="504" r:id="rId41"/>
    <p:sldId id="505" r:id="rId42"/>
    <p:sldId id="506" r:id="rId43"/>
    <p:sldId id="507" r:id="rId44"/>
    <p:sldId id="508" r:id="rId45"/>
    <p:sldId id="509" r:id="rId46"/>
    <p:sldId id="510" r:id="rId47"/>
    <p:sldId id="511" r:id="rId48"/>
    <p:sldId id="512" r:id="rId49"/>
    <p:sldId id="513" r:id="rId50"/>
    <p:sldId id="514" r:id="rId51"/>
    <p:sldId id="515" r:id="rId52"/>
    <p:sldId id="516" r:id="rId53"/>
    <p:sldId id="517" r:id="rId54"/>
    <p:sldId id="518" r:id="rId55"/>
    <p:sldId id="519" r:id="rId56"/>
    <p:sldId id="520" r:id="rId57"/>
    <p:sldId id="521" r:id="rId58"/>
    <p:sldId id="522" r:id="rId59"/>
    <p:sldId id="523" r:id="rId60"/>
    <p:sldId id="524" r:id="rId61"/>
    <p:sldId id="525" r:id="rId62"/>
    <p:sldId id="526" r:id="rId63"/>
    <p:sldId id="527" r:id="rId64"/>
    <p:sldId id="528" r:id="rId65"/>
    <p:sldId id="529" r:id="rId66"/>
    <p:sldId id="530" r:id="rId67"/>
    <p:sldId id="531" r:id="rId68"/>
    <p:sldId id="532" r:id="rId69"/>
    <p:sldId id="533" r:id="rId70"/>
    <p:sldId id="534" r:id="rId71"/>
    <p:sldId id="535" r:id="rId72"/>
    <p:sldId id="536" r:id="rId73"/>
    <p:sldId id="537" r:id="rId74"/>
    <p:sldId id="538" r:id="rId75"/>
    <p:sldId id="539" r:id="rId76"/>
    <p:sldId id="457" r:id="rId77"/>
    <p:sldId id="541" r:id="rId78"/>
    <p:sldId id="423" r:id="rId79"/>
    <p:sldId id="393" r:id="rId80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0D9"/>
    <a:srgbClr val="FFA72A"/>
    <a:srgbClr val="F0F5FA"/>
    <a:srgbClr val="1A8AFA"/>
    <a:srgbClr val="0097CC"/>
    <a:srgbClr val="FDFFFF"/>
    <a:srgbClr val="603A14"/>
    <a:srgbClr val="E85C0E"/>
    <a:srgbClr val="BAB398"/>
    <a:srgbClr val="ADA485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368" autoAdjust="0"/>
    <p:restoredTop sz="94533" autoAdjust="0"/>
  </p:normalViewPr>
  <p:slideViewPr>
    <p:cSldViewPr>
      <p:cViewPr>
        <p:scale>
          <a:sx n="75" d="100"/>
          <a:sy n="75" d="100"/>
        </p:scale>
        <p:origin x="653" y="115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76" Type="http://schemas.openxmlformats.org/officeDocument/2006/relationships/slide" Target="slides/slide74.xml"/><Relationship Id="rId84" Type="http://schemas.openxmlformats.org/officeDocument/2006/relationships/presProps" Target="presProp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87" Type="http://schemas.openxmlformats.org/officeDocument/2006/relationships/tableStyles" Target="tableStyle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handoutMaster" Target="handoutMasters/handoutMaster1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notesMaster" Target="notesMasters/notesMaster1.xml"/><Relationship Id="rId86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03-May-16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03-May-16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31847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43837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89558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19994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2D76B48-857F-4E3A-B30D-EFD8DEDF63DB}" type="slidenum">
              <a:rPr lang="en-US"/>
              <a:pPr/>
              <a:t>75</a:t>
            </a:fld>
            <a:r>
              <a:rPr lang="en-US" dirty="0"/>
              <a:t>##</a:t>
            </a:r>
          </a:p>
        </p:txBody>
      </p:sp>
      <p:sp>
        <p:nvSpPr>
          <p:cNvPr id="435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52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2840804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76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26539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93956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7620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03-May-16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3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3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6600" b="1" kern="1200" noProof="0" dirty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Questions?</a:t>
            </a:r>
            <a:endParaRPr lang="en-US" sz="66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11157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03-May-16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68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://softuni.org/" TargetMode="External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1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google.com/advanced_search" TargetMode="Externa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hyperlink" Target="http://www.indeavr.com/" TargetMode="External"/><Relationship Id="rId18" Type="http://schemas.openxmlformats.org/officeDocument/2006/relationships/hyperlink" Target="http://netpeak.bg/" TargetMode="External"/><Relationship Id="rId3" Type="http://schemas.openxmlformats.org/officeDocument/2006/relationships/hyperlink" Target="http://www.luxoft.com/" TargetMode="External"/><Relationship Id="rId21" Type="http://schemas.openxmlformats.org/officeDocument/2006/relationships/image" Target="../media/image50.png"/><Relationship Id="rId7" Type="http://schemas.openxmlformats.org/officeDocument/2006/relationships/hyperlink" Target="http://komfo.com/" TargetMode="External"/><Relationship Id="rId12" Type="http://schemas.openxmlformats.org/officeDocument/2006/relationships/image" Target="../media/image46.png"/><Relationship Id="rId17" Type="http://schemas.openxmlformats.org/officeDocument/2006/relationships/image" Target="../media/image48.png"/><Relationship Id="rId2" Type="http://schemas.openxmlformats.org/officeDocument/2006/relationships/notesSlide" Target="../notesSlides/notesSlide6.xml"/><Relationship Id="rId16" Type="http://schemas.openxmlformats.org/officeDocument/2006/relationships/hyperlink" Target="http://www.infragistics.com/" TargetMode="External"/><Relationship Id="rId20" Type="http://schemas.openxmlformats.org/officeDocument/2006/relationships/hyperlink" Target="http://www.superhosting.bg/" TargetMode="Externa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3.png"/><Relationship Id="rId11" Type="http://schemas.openxmlformats.org/officeDocument/2006/relationships/hyperlink" Target="http://www.softwaregroup-bg.com/" TargetMode="External"/><Relationship Id="rId5" Type="http://schemas.openxmlformats.org/officeDocument/2006/relationships/hyperlink" Target="http://xs-software.com/" TargetMode="External"/><Relationship Id="rId15" Type="http://schemas.openxmlformats.org/officeDocument/2006/relationships/hyperlink" Target="https://softuni.bg/trainings/1331/algorithms-april-2016" TargetMode="External"/><Relationship Id="rId10" Type="http://schemas.openxmlformats.org/officeDocument/2006/relationships/image" Target="../media/image45.png"/><Relationship Id="rId19" Type="http://schemas.openxmlformats.org/officeDocument/2006/relationships/image" Target="../media/image49.png"/><Relationship Id="rId4" Type="http://schemas.openxmlformats.org/officeDocument/2006/relationships/image" Target="../media/image42.png"/><Relationship Id="rId9" Type="http://schemas.openxmlformats.org/officeDocument/2006/relationships/hyperlink" Target="http://smartit.bg/" TargetMode="External"/><Relationship Id="rId14" Type="http://schemas.openxmlformats.org/officeDocument/2006/relationships/image" Target="../media/image47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hyperlink" Target="http://creativecommons.org/licenses/by-nc-sa/3.0/deed.en_US" TargetMode="External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hyperlink" Target="http://telerikacademy.com/Courses/Courses/Details/186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reativecommons.org/licenses/by-sa/4.0/" TargetMode="External"/><Relationship Id="rId5" Type="http://schemas.openxmlformats.org/officeDocument/2006/relationships/hyperlink" Target="http://www.introprogramming.info/english-intro-csharp-book/" TargetMode="External"/><Relationship Id="rId4" Type="http://schemas.openxmlformats.org/officeDocument/2006/relationships/image" Target="../media/image8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4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5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52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Relationship Id="rId14" Type="http://schemas.openxmlformats.org/officeDocument/2006/relationships/image" Target="../media/image5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503612" y="609600"/>
            <a:ext cx="7991942" cy="1606762"/>
          </a:xfrm>
        </p:spPr>
        <p:txBody>
          <a:bodyPr>
            <a:normAutofit/>
          </a:bodyPr>
          <a:lstStyle/>
          <a:p>
            <a:r>
              <a:rPr lang="en-US" dirty="0"/>
              <a:t>Methodology of</a:t>
            </a:r>
            <a:br>
              <a:rPr lang="bg-BG" dirty="0"/>
            </a:br>
            <a:r>
              <a:rPr lang="en-US" dirty="0"/>
              <a:t>Problem Solving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503612" y="2317095"/>
            <a:ext cx="7991942" cy="1373772"/>
          </a:xfrm>
        </p:spPr>
        <p:txBody>
          <a:bodyPr>
            <a:normAutofit/>
          </a:bodyPr>
          <a:lstStyle/>
          <a:p>
            <a:r>
              <a:rPr lang="en-US" dirty="0"/>
              <a:t>Efficiently Solving Computer Programming Problems  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600998"/>
            <a:ext cx="3187613" cy="525135"/>
          </a:xfrm>
        </p:spPr>
        <p:txBody>
          <a:bodyPr/>
          <a:lstStyle/>
          <a:p>
            <a:r>
              <a:rPr lang="en-US"/>
              <a:t>SoftUni Team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5070897"/>
            <a:ext cx="3187614" cy="444343"/>
          </a:xfrm>
        </p:spPr>
        <p:txBody>
          <a:bodyPr/>
          <a:lstStyle/>
          <a:p>
            <a:r>
              <a:rPr lang="en-US"/>
              <a:t>Technical Trainers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576003"/>
            <a:ext cx="3187613" cy="363552"/>
          </a:xfrm>
        </p:spPr>
        <p:txBody>
          <a:bodyPr/>
          <a:lstStyle/>
          <a:p>
            <a:r>
              <a:rPr lang="en-US"/>
              <a:t>Software University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917165"/>
            <a:ext cx="3187613" cy="331235"/>
          </a:xfrm>
        </p:spPr>
        <p:txBody>
          <a:bodyPr/>
          <a:lstStyle/>
          <a:p>
            <a:r>
              <a:rPr lang="en-US">
                <a:hlinkClick r:id="rId3"/>
              </a:rPr>
              <a:t>http://softuni.bg</a:t>
            </a:r>
            <a:endParaRPr lang="en-US" dirty="0"/>
          </a:p>
        </p:txBody>
      </p:sp>
      <p:pic>
        <p:nvPicPr>
          <p:cNvPr id="1028" name="Picture 4" title="CC-BY-NC-SA License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983" y="3310050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884612" y="3897601"/>
            <a:ext cx="2133598" cy="234148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 rot="576164">
            <a:off x="5500871" y="3776165"/>
            <a:ext cx="1309396" cy="7201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Problem</a:t>
            </a:r>
            <a:br>
              <a:rPr lang="bg-BG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</a:br>
            <a:r>
              <a:rPr lang="en-US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Solving</a:t>
            </a:r>
          </a:p>
        </p:txBody>
      </p:sp>
      <p:pic>
        <p:nvPicPr>
          <p:cNvPr id="13" name="Picture 2" descr="http://www.cs4fn.org/quantum/images/quantumuniverse.jpg"/>
          <p:cNvPicPr>
            <a:picLocks noChangeAspect="1" noChangeArrowheads="1"/>
          </p:cNvPicPr>
          <p:nvPr/>
        </p:nvPicPr>
        <p:blipFill>
          <a:blip r:embed="rId7" cstate="screen"/>
          <a:srcRect/>
          <a:stretch>
            <a:fillRect/>
          </a:stretch>
        </p:blipFill>
        <p:spPr bwMode="auto">
          <a:xfrm>
            <a:off x="7618412" y="4185127"/>
            <a:ext cx="3810000" cy="2009485"/>
          </a:xfrm>
          <a:prstGeom prst="roundRect">
            <a:avLst>
              <a:gd name="adj" fmla="val 4965"/>
            </a:avLst>
          </a:prstGeom>
          <a:noFill/>
        </p:spPr>
      </p:pic>
      <p:pic>
        <p:nvPicPr>
          <p:cNvPr id="15" name="Picture 14" descr="http://softuni.org" title="Software University Foundation">
            <a:hlinkClick r:id="rId8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821983" y="2057049"/>
            <a:ext cx="2175525" cy="838551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2618441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200"/>
              </a:spcBef>
            </a:pPr>
            <a:r>
              <a:rPr lang="en-US" dirty="0"/>
              <a:t>Never start solving a problem without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sheet of paper </a:t>
            </a:r>
            <a:r>
              <a:rPr lang="en-US" dirty="0"/>
              <a:t>+ a pen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You need to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sketch your ideas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Paper and pen is the best visualization tool</a:t>
            </a:r>
          </a:p>
          <a:p>
            <a:pPr lvl="2">
              <a:spcBef>
                <a:spcPts val="1200"/>
              </a:spcBef>
            </a:pPr>
            <a:r>
              <a:rPr lang="en-US" dirty="0"/>
              <a:t>Allows your brain to think efficiently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Paper works faster than keyboard / screen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Other visualization tools could also work well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Use a Sheet of Paper and a Pen</a:t>
            </a:r>
            <a:endParaRPr lang="en-US" dirty="0"/>
          </a:p>
        </p:txBody>
      </p:sp>
      <p:pic>
        <p:nvPicPr>
          <p:cNvPr id="2050" name="Picture 2" descr="http://www.biacc.org/PenPaper.jpg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8913812" y="2514600"/>
            <a:ext cx="2478141" cy="2310099"/>
          </a:xfrm>
          <a:prstGeom prst="roundRect">
            <a:avLst>
              <a:gd name="adj" fmla="val 4744"/>
            </a:avLst>
          </a:prstGeom>
          <a:noFill/>
        </p:spPr>
      </p:pic>
    </p:spTree>
    <p:extLst>
      <p:ext uri="{BB962C8B-B14F-4D97-AF65-F5344CB8AC3E}">
        <p14:creationId xmlns:p14="http://schemas.microsoft.com/office/powerpoint/2010/main" val="6137139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0012" y="1151122"/>
            <a:ext cx="6437399" cy="5472118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Squared paper </a:t>
            </a:r>
            <a:r>
              <a:rPr lang="en-US" dirty="0"/>
              <a:t>works best for algorithmic problems</a:t>
            </a:r>
          </a:p>
          <a:p>
            <a:pPr lvl="1"/>
            <a:r>
              <a:rPr lang="en-US" dirty="0"/>
              <a:t>Easy to draw a table</a:t>
            </a:r>
          </a:p>
          <a:p>
            <a:pPr lvl="1"/>
            <a:r>
              <a:rPr lang="en-US" dirty="0"/>
              <a:t>Easy to draw a coordinate system with objects at it</a:t>
            </a:r>
          </a:p>
          <a:p>
            <a:pPr lvl="1"/>
            <a:r>
              <a:rPr lang="en-US" dirty="0"/>
              <a:t>Easy to calculate distances</a:t>
            </a:r>
            <a:endParaRPr lang="bg-BG" dirty="0"/>
          </a:p>
          <a:p>
            <a:pPr lvl="1"/>
            <a:r>
              <a:rPr lang="en-US" dirty="0"/>
              <a:t>Easy to sketch a problem and solution idea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Prefer Squared Paper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2"/>
          <a:srcRect t="1304" b="1208"/>
          <a:stretch/>
        </p:blipFill>
        <p:spPr>
          <a:xfrm>
            <a:off x="751118" y="1151121"/>
            <a:ext cx="4051071" cy="5282222"/>
          </a:xfrm>
          <a:prstGeom prst="roundRect">
            <a:avLst>
              <a:gd name="adj" fmla="val 2782"/>
            </a:avLst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38527447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Consider the "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Cards Shuffle</a:t>
            </a:r>
            <a:r>
              <a:rPr lang="en-US" dirty="0"/>
              <a:t>" problem</a:t>
            </a:r>
          </a:p>
          <a:p>
            <a:pPr lvl="1"/>
            <a:r>
              <a:rPr lang="en-US" dirty="0"/>
              <a:t>We can sketch it to start thinking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Some ideas immediately come, e.g.</a:t>
            </a:r>
          </a:p>
          <a:p>
            <a:pPr lvl="2"/>
            <a:r>
              <a:rPr lang="en-US" dirty="0"/>
              <a:t>Split the deck into two parts and swap them a multiple times</a:t>
            </a:r>
          </a:p>
          <a:p>
            <a:pPr lvl="2"/>
            <a:r>
              <a:rPr lang="en-US" dirty="0"/>
              <a:t>Swap 2 random cards a random number of times</a:t>
            </a:r>
          </a:p>
          <a:p>
            <a:pPr lvl="2"/>
            <a:r>
              <a:rPr lang="en-US" dirty="0"/>
              <a:t>Swap each card with a random card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Paper and Pen</a:t>
            </a:r>
            <a:endParaRPr lang="en-US" dirty="0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2913990" y="2609162"/>
            <a:ext cx="6357668" cy="1353238"/>
          </a:xfrm>
          <a:prstGeom prst="roundRect">
            <a:avLst>
              <a:gd name="adj" fmla="val 2953"/>
            </a:avLst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8251820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912813" y="4825206"/>
            <a:ext cx="10363200" cy="820600"/>
          </a:xfrm>
        </p:spPr>
        <p:txBody>
          <a:bodyPr/>
          <a:lstStyle/>
          <a:p>
            <a:r>
              <a:rPr lang="en-US"/>
              <a:t>Invent Ideas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912813" y="5681766"/>
            <a:ext cx="10363200" cy="719034"/>
          </a:xfrm>
        </p:spPr>
        <p:txBody>
          <a:bodyPr/>
          <a:lstStyle/>
          <a:p>
            <a:r>
              <a:rPr lang="en-US"/>
              <a:t>Think-up, Invent Ideas and Check Them</a:t>
            </a:r>
            <a:endParaRPr lang="en-US" dirty="0"/>
          </a:p>
        </p:txBody>
      </p:sp>
      <p:pic>
        <p:nvPicPr>
          <p:cNvPr id="56322" name="Picture 2" descr="http://www.21stcentury.co.uk/images/mind/lightbulbs-into-head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60814" y="1320006"/>
            <a:ext cx="4267198" cy="3200400"/>
          </a:xfrm>
          <a:prstGeom prst="roundRect">
            <a:avLst>
              <a:gd name="adj" fmla="val 4221"/>
            </a:avLst>
          </a:prstGeom>
          <a:noFill/>
        </p:spPr>
      </p:pic>
    </p:spTree>
    <p:extLst>
      <p:ext uri="{BB962C8B-B14F-4D97-AF65-F5344CB8AC3E}">
        <p14:creationId xmlns:p14="http://schemas.microsoft.com/office/powerpoint/2010/main" val="16885773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First take an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example</a:t>
            </a:r>
            <a:r>
              <a:rPr lang="en-US" dirty="0"/>
              <a:t> of the problem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Sketch it </a:t>
            </a:r>
            <a:r>
              <a:rPr lang="en-US" dirty="0"/>
              <a:t>on the sheet of paper</a:t>
            </a:r>
          </a:p>
          <a:p>
            <a:r>
              <a:rPr lang="en-US" dirty="0"/>
              <a:t>Next try to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invent some idea </a:t>
            </a:r>
            <a:r>
              <a:rPr lang="en-US" dirty="0"/>
              <a:t>that works for your example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Check</a:t>
            </a:r>
            <a:r>
              <a:rPr lang="en-US" dirty="0"/>
              <a:t> if your idea will work for other examples</a:t>
            </a:r>
          </a:p>
          <a:p>
            <a:pPr lvl="1"/>
            <a:r>
              <a:rPr lang="en-US" dirty="0"/>
              <a:t>Try to find a case that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breaks</a:t>
            </a:r>
            <a:r>
              <a:rPr lang="en-US" dirty="0"/>
              <a:t> your idea</a:t>
            </a:r>
          </a:p>
          <a:p>
            <a:pPr lvl="1"/>
            <a:r>
              <a:rPr lang="en-US" dirty="0"/>
              <a:t>Try challenging examples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unusual cases</a:t>
            </a:r>
          </a:p>
          <a:p>
            <a:r>
              <a:rPr lang="en-US" dirty="0"/>
              <a:t>If you find your idea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incorrect</a:t>
            </a:r>
            <a:r>
              <a:rPr lang="en-US" dirty="0"/>
              <a:t>, try to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fix it</a:t>
            </a:r>
          </a:p>
          <a:p>
            <a:pPr lvl="1"/>
            <a:r>
              <a:rPr lang="en-US" dirty="0"/>
              <a:t>Or just invent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new idea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Think Up, Invent and Try Ideas</a:t>
            </a:r>
          </a:p>
        </p:txBody>
      </p:sp>
    </p:spTree>
    <p:extLst>
      <p:ext uri="{BB962C8B-B14F-4D97-AF65-F5344CB8AC3E}">
        <p14:creationId xmlns:p14="http://schemas.microsoft.com/office/powerpoint/2010/main" val="38665233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Consider the "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cards shuffle</a:t>
            </a:r>
            <a:r>
              <a:rPr lang="en-US" dirty="0"/>
              <a:t>" problem</a:t>
            </a:r>
          </a:p>
          <a:p>
            <a:r>
              <a:rPr lang="en-US" dirty="0"/>
              <a:t>Idea #1: random number of times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split the deck </a:t>
            </a:r>
            <a:r>
              <a:rPr lang="en-US" dirty="0"/>
              <a:t>into left and right part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swap</a:t>
            </a:r>
            <a:r>
              <a:rPr lang="en-US" dirty="0"/>
              <a:t> them</a:t>
            </a:r>
          </a:p>
          <a:p>
            <a:pPr lvl="1"/>
            <a:r>
              <a:rPr lang="en-US" dirty="0"/>
              <a:t>How to represent the cards?</a:t>
            </a:r>
          </a:p>
          <a:p>
            <a:pPr lvl="1"/>
            <a:r>
              <a:rPr lang="en-US" dirty="0"/>
              <a:t>How to chose a random split point?</a:t>
            </a:r>
          </a:p>
          <a:p>
            <a:pPr lvl="1"/>
            <a:r>
              <a:rPr lang="en-US" dirty="0"/>
              <a:t>How to perform the exchange?</a:t>
            </a:r>
          </a:p>
          <a:p>
            <a:r>
              <a:rPr lang="en-US" dirty="0"/>
              <a:t>Idea #2: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swap each card with a random card</a:t>
            </a:r>
          </a:p>
          <a:p>
            <a:pPr lvl="1"/>
            <a:r>
              <a:rPr lang="en-US" dirty="0"/>
              <a:t>How many times to repeat this?</a:t>
            </a:r>
          </a:p>
          <a:p>
            <a:pPr lvl="1"/>
            <a:r>
              <a:rPr lang="en-US" dirty="0"/>
              <a:t>Is this fast enough?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Invent and Try Ideas – Example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992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Idea #3: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swap 2 random cards a random number of times</a:t>
            </a:r>
          </a:p>
          <a:p>
            <a:pPr lvl="1"/>
            <a:r>
              <a:rPr lang="en-US" dirty="0"/>
              <a:t>How to choose two random cards?</a:t>
            </a:r>
          </a:p>
          <a:p>
            <a:pPr lvl="1"/>
            <a:r>
              <a:rPr lang="en-US" dirty="0"/>
              <a:t>How many times to repeat this?</a:t>
            </a:r>
          </a:p>
          <a:p>
            <a:r>
              <a:rPr lang="en-US" dirty="0"/>
              <a:t>Idea #4: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choose a random card and insert it in front of the deck</a:t>
            </a:r>
          </a:p>
          <a:p>
            <a:pPr lvl="1"/>
            <a:r>
              <a:rPr lang="en-US" dirty="0"/>
              <a:t>How to choose random card?</a:t>
            </a:r>
          </a:p>
          <a:p>
            <a:pPr lvl="1"/>
            <a:r>
              <a:rPr lang="en-US" dirty="0"/>
              <a:t>How many times to repeat this?</a:t>
            </a:r>
          </a:p>
          <a:p>
            <a:r>
              <a:rPr lang="en-US" dirty="0"/>
              <a:t>Idea #5: do you have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another idea</a:t>
            </a:r>
            <a:r>
              <a:rPr lang="en-US" dirty="0"/>
              <a:t>?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Invent and Try Ideas – Example (2)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16484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912813" y="4891763"/>
            <a:ext cx="10363200" cy="820600"/>
          </a:xfrm>
        </p:spPr>
        <p:txBody>
          <a:bodyPr/>
          <a:lstStyle/>
          <a:p>
            <a:r>
              <a:rPr lang="en-US"/>
              <a:t>Divide and Conquer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912813" y="5769931"/>
            <a:ext cx="10363200" cy="630869"/>
          </a:xfrm>
        </p:spPr>
        <p:txBody>
          <a:bodyPr/>
          <a:lstStyle/>
          <a:p>
            <a:r>
              <a:rPr lang="en-US" sz="3600" dirty="0"/>
              <a:t>Decompose Problems into Manageable Pieces</a:t>
            </a:r>
          </a:p>
        </p:txBody>
      </p:sp>
      <p:pic>
        <p:nvPicPr>
          <p:cNvPr id="52225" name="Picture 1"/>
          <p:cNvPicPr>
            <a:picLocks noChangeAspect="1" noChangeArrowheads="1"/>
          </p:cNvPicPr>
          <p:nvPr/>
        </p:nvPicPr>
        <p:blipFill>
          <a:blip r:embed="rId2" cstate="print">
            <a:lum contrast="20000"/>
          </a:blip>
          <a:srcRect/>
          <a:stretch>
            <a:fillRect/>
          </a:stretch>
        </p:blipFill>
        <p:spPr bwMode="auto">
          <a:xfrm>
            <a:off x="3427412" y="1143000"/>
            <a:ext cx="5334002" cy="3332634"/>
          </a:xfrm>
          <a:prstGeom prst="roundRect">
            <a:avLst>
              <a:gd name="adj" fmla="val 3798"/>
            </a:avLst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7687894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Work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decomposition</a:t>
            </a:r>
            <a:r>
              <a:rPr lang="en-US" dirty="0"/>
              <a:t> is natural in engineering</a:t>
            </a:r>
          </a:p>
          <a:p>
            <a:pPr lvl="1"/>
            <a:r>
              <a:rPr lang="en-US" dirty="0"/>
              <a:t>It happens every day in the industry</a:t>
            </a:r>
          </a:p>
          <a:p>
            <a:pPr lvl="1"/>
            <a:r>
              <a:rPr lang="en-US" dirty="0"/>
              <a:t>Projects are decomposed into subprojects</a:t>
            </a:r>
          </a:p>
          <a:p>
            <a:r>
              <a:rPr lang="en-US" dirty="0"/>
              <a:t>Complex problems could be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decomposed</a:t>
            </a:r>
            <a:r>
              <a:rPr lang="en-US" dirty="0"/>
              <a:t> into several smaller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sub-problems</a:t>
            </a:r>
          </a:p>
          <a:p>
            <a:pPr lvl="1"/>
            <a:r>
              <a:rPr lang="en-US" dirty="0"/>
              <a:t>Technique known as "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Divide and Conquer</a:t>
            </a:r>
            <a:r>
              <a:rPr lang="en-US" dirty="0"/>
              <a:t>"</a:t>
            </a:r>
          </a:p>
          <a:p>
            <a:pPr lvl="1"/>
            <a:r>
              <a:rPr lang="en-US" dirty="0"/>
              <a:t>Small problems could easily be solved</a:t>
            </a:r>
          </a:p>
          <a:p>
            <a:pPr lvl="1"/>
            <a:r>
              <a:rPr lang="en-US" dirty="0"/>
              <a:t>Smaller sub-problems could be further decomposed as well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Decompose the Problem</a:t>
            </a:r>
          </a:p>
        </p:txBody>
      </p:sp>
    </p:spTree>
    <p:extLst>
      <p:ext uri="{BB962C8B-B14F-4D97-AF65-F5344CB8AC3E}">
        <p14:creationId xmlns:p14="http://schemas.microsoft.com/office/powerpoint/2010/main" val="29944126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Let's try idea #1:</a:t>
            </a:r>
          </a:p>
          <a:p>
            <a:pPr lvl="1"/>
            <a:r>
              <a:rPr lang="en-US" dirty="0"/>
              <a:t>Split the deck into left and right part and swap them (many times)</a:t>
            </a:r>
          </a:p>
          <a:p>
            <a:r>
              <a:rPr lang="en-US" dirty="0"/>
              <a:t>Divide and conquer</a:t>
            </a:r>
          </a:p>
          <a:p>
            <a:pPr lvl="1"/>
            <a:r>
              <a:rPr lang="en-US" dirty="0"/>
              <a:t>Sub-problem #1 (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single exchange</a:t>
            </a:r>
            <a:r>
              <a:rPr lang="en-US" dirty="0"/>
              <a:t>) – split the deck into two random parts and exchange them</a:t>
            </a:r>
          </a:p>
          <a:p>
            <a:pPr lvl="1"/>
            <a:r>
              <a:rPr lang="en-US" dirty="0"/>
              <a:t>Sub-problem #2 – choosing a random split point</a:t>
            </a:r>
          </a:p>
          <a:p>
            <a:pPr lvl="1"/>
            <a:r>
              <a:rPr lang="en-US" dirty="0"/>
              <a:t>Sub-problem #3 – combining single exchanges</a:t>
            </a:r>
          </a:p>
          <a:p>
            <a:pPr lvl="2"/>
            <a:r>
              <a:rPr lang="en-US" dirty="0"/>
              <a:t>How many times to perform "single exchange"?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Divide and Conquer – Example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06489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US" dirty="0"/>
              <a:t>Problem Solving</a:t>
            </a:r>
          </a:p>
          <a:p>
            <a:pPr marL="862013" lvl="1" indent="-51435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Read and Analyze the Problems</a:t>
            </a:r>
          </a:p>
          <a:p>
            <a:pPr marL="862013" lvl="1" indent="-51435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Use a Sheet of Paper and a Pen for Sketching</a:t>
            </a:r>
          </a:p>
          <a:p>
            <a:pPr marL="862013" lvl="1" indent="-51435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Think</a:t>
            </a:r>
            <a:r>
              <a:rPr lang="bg-BG" dirty="0"/>
              <a:t>-</a:t>
            </a:r>
            <a:r>
              <a:rPr lang="en-US" dirty="0"/>
              <a:t>up, Invent and Try Ideas</a:t>
            </a:r>
          </a:p>
          <a:p>
            <a:pPr marL="862013" lvl="1" indent="-51435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Break the Problem into Sub-Problems</a:t>
            </a:r>
          </a:p>
          <a:p>
            <a:pPr marL="862013" lvl="1" indent="-51435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Check up Your Ideas</a:t>
            </a:r>
            <a:endParaRPr lang="bg-BG" dirty="0"/>
          </a:p>
          <a:p>
            <a:pPr marL="862013" lvl="1" indent="-514350">
              <a:lnSpc>
                <a:spcPct val="100000"/>
              </a:lnSpc>
              <a:buFont typeface="+mj-lt"/>
              <a:buAutoNum type="arabicPeriod" startAt="6"/>
            </a:pPr>
            <a:r>
              <a:rPr lang="en-US" dirty="0"/>
              <a:t>Choose Appropriate Data Structures</a:t>
            </a:r>
          </a:p>
          <a:p>
            <a:pPr marL="862013" lvl="1" indent="-514350">
              <a:lnSpc>
                <a:spcPct val="100000"/>
              </a:lnSpc>
              <a:buFont typeface="+mj-lt"/>
              <a:buAutoNum type="arabicPeriod" startAt="6"/>
            </a:pPr>
            <a:r>
              <a:rPr lang="en-US" dirty="0"/>
              <a:t>Think about the Efficiency</a:t>
            </a:r>
          </a:p>
        </p:txBody>
      </p:sp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  <a:endParaRPr lang="bg-BG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7612" y="2438400"/>
            <a:ext cx="2866155" cy="3695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9720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Split the deck into two parts at random split point</a:t>
            </a:r>
          </a:p>
          <a:p>
            <a:pPr lvl="1"/>
            <a:r>
              <a:rPr lang="en-US" dirty="0"/>
              <a:t>And exchange these 2 parts</a:t>
            </a:r>
          </a:p>
          <a:p>
            <a:r>
              <a:rPr lang="en-US" dirty="0"/>
              <a:t>We visualize this by paper and pen: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Sub-Problem #1 (Single Exchange)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3502731" y="3352800"/>
            <a:ext cx="5180186" cy="3102982"/>
          </a:xfrm>
          <a:prstGeom prst="roundRect">
            <a:avLst>
              <a:gd name="adj" fmla="val 3889"/>
            </a:avLst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9948938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Choosing a random split point</a:t>
            </a:r>
          </a:p>
          <a:p>
            <a:pPr lvl="1"/>
            <a:r>
              <a:rPr lang="en-US" dirty="0"/>
              <a:t>Need to understand the concept of pseudo-random numbers and how to use it</a:t>
            </a:r>
          </a:p>
          <a:p>
            <a:pPr lvl="1"/>
            <a:r>
              <a:rPr lang="en-US" dirty="0"/>
              <a:t>In Internet lots of examples are available, some of them incorrect</a:t>
            </a:r>
          </a:p>
          <a:p>
            <a:r>
              <a:rPr lang="en-US" dirty="0"/>
              <a:t>The class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System.Random</a:t>
            </a:r>
            <a:r>
              <a:rPr lang="en-US" dirty="0"/>
              <a:t> can do the job</a:t>
            </a:r>
          </a:p>
          <a:p>
            <a:r>
              <a:rPr lang="en-US" dirty="0"/>
              <a:t>Important detail is that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Random</a:t>
            </a:r>
            <a:r>
              <a:rPr lang="en-US" dirty="0"/>
              <a:t> class should be instantiated only once</a:t>
            </a:r>
          </a:p>
          <a:p>
            <a:pPr lvl="1"/>
            <a:r>
              <a:rPr lang="en-US" dirty="0"/>
              <a:t>Not at each random number generation</a:t>
            </a:r>
          </a:p>
        </p:txBody>
      </p:sp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Sub-Problem #1 (Single Exchange)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15837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Combining a sequence of single exchanges to solve the initial problem</a:t>
            </a:r>
          </a:p>
          <a:p>
            <a:pPr lvl="1"/>
            <a:r>
              <a:rPr lang="en-US" dirty="0"/>
              <a:t>How many times to perform single exchanges to reliably randomize the deck?</a:t>
            </a:r>
          </a:p>
          <a:p>
            <a:pPr lvl="1"/>
            <a:r>
              <a:rPr lang="en-US" dirty="0"/>
              <a:t>N times (where N is the number of the cards) seems enough</a:t>
            </a:r>
          </a:p>
          <a:p>
            <a:r>
              <a:rPr lang="en-US" dirty="0"/>
              <a:t>We have an algorithm:</a:t>
            </a:r>
          </a:p>
          <a:p>
            <a:pPr lvl="1"/>
            <a:r>
              <a:rPr lang="en-US" dirty="0"/>
              <a:t>N times split at random position and exchange the left and right parts of the deck</a:t>
            </a:r>
          </a:p>
        </p:txBody>
      </p:sp>
      <p:sp>
        <p:nvSpPr>
          <p:cNvPr id="13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Sub-Problem #1 (Single Exchange)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13968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Picture 2" descr="http://1cat.biz/wp-content/uploads/2008/12/inspect-expect-thumb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flipH="1">
            <a:off x="3579813" y="1080739"/>
            <a:ext cx="5029198" cy="3441030"/>
          </a:xfrm>
          <a:prstGeom prst="roundRect">
            <a:avLst>
              <a:gd name="adj" fmla="val 1481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912813" y="4876800"/>
            <a:ext cx="10363200" cy="820600"/>
          </a:xfrm>
        </p:spPr>
        <p:txBody>
          <a:bodyPr/>
          <a:lstStyle/>
          <a:p>
            <a:r>
              <a:rPr lang="en-US" dirty="0"/>
              <a:t>Check-up Your Ideas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Don't go Ahead before Checking Your Ideas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85312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Check-up your ideas </a:t>
            </a:r>
            <a:r>
              <a:rPr lang="en-US" dirty="0"/>
              <a:t>with examples</a:t>
            </a:r>
          </a:p>
          <a:p>
            <a:pPr lvl="1"/>
            <a:r>
              <a:rPr lang="en-US" dirty="0"/>
              <a:t>It is better to find a problem before the idea is implemented</a:t>
            </a:r>
          </a:p>
          <a:p>
            <a:pPr lvl="1"/>
            <a:r>
              <a:rPr lang="en-US" dirty="0"/>
              <a:t>When the code is written, changing your ideas radically costs a lot of time and effort</a:t>
            </a:r>
          </a:p>
          <a:p>
            <a:r>
              <a:rPr lang="en-US" dirty="0"/>
              <a:t>Carefully select examples for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check-up</a:t>
            </a:r>
          </a:p>
          <a:p>
            <a:pPr lvl="1"/>
            <a:r>
              <a:rPr lang="en-US" dirty="0"/>
              <a:t>Examples should be simple enough to be checked by hand in a minute</a:t>
            </a:r>
          </a:p>
          <a:p>
            <a:pPr lvl="1"/>
            <a:r>
              <a:rPr lang="en-US" dirty="0"/>
              <a:t>Examples should be complex enough to cover the most general case, not just an isolated case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Check-up Your Ideas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90462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10000"/>
              </a:lnSpc>
            </a:pPr>
            <a:r>
              <a:rPr lang="en-US" dirty="0"/>
              <a:t>Let's check the idea:</a:t>
            </a:r>
          </a:p>
          <a:p>
            <a:pPr>
              <a:lnSpc>
                <a:spcPct val="110000"/>
              </a:lnSpc>
            </a:pPr>
            <a:endParaRPr lang="en-US" dirty="0"/>
          </a:p>
          <a:p>
            <a:pPr>
              <a:lnSpc>
                <a:spcPct val="110000"/>
              </a:lnSpc>
            </a:pPr>
            <a:endParaRPr lang="en-US" dirty="0"/>
          </a:p>
          <a:p>
            <a:pPr>
              <a:lnSpc>
                <a:spcPct val="110000"/>
              </a:lnSpc>
            </a:pPr>
            <a:endParaRPr lang="en-US" dirty="0"/>
          </a:p>
          <a:p>
            <a:pPr>
              <a:lnSpc>
                <a:spcPct val="110000"/>
              </a:lnSpc>
            </a:pPr>
            <a:endParaRPr lang="en-US" dirty="0"/>
          </a:p>
          <a:p>
            <a:pPr>
              <a:lnSpc>
                <a:spcPct val="110000"/>
              </a:lnSpc>
            </a:pPr>
            <a:endParaRPr lang="en-US" dirty="0"/>
          </a:p>
          <a:p>
            <a:pPr>
              <a:lnSpc>
                <a:spcPct val="110000"/>
              </a:lnSpc>
            </a:pPr>
            <a:r>
              <a:rPr lang="en-US" dirty="0"/>
              <a:t>After 3 random splits and swaps we obtain the start position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S</a:t>
            </a:r>
            <a:r>
              <a:rPr lang="en-US" dirty="0">
                <a:sym typeface="Wingdings" pitchFamily="2" charset="2"/>
              </a:rPr>
              <a:t>eems like a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sym typeface="Wingdings" pitchFamily="2" charset="2"/>
              </a:rPr>
              <a:t>serious problem</a:t>
            </a:r>
            <a:r>
              <a:rPr lang="en-US" dirty="0">
                <a:sym typeface="Wingdings" pitchFamily="2" charset="2"/>
              </a:rPr>
              <a:t>!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Check-up Your Ideas – Example</a:t>
            </a:r>
            <a:endParaRPr lang="en-US" dirty="0"/>
          </a:p>
        </p:txBody>
      </p:sp>
      <p:pic>
        <p:nvPicPr>
          <p:cNvPr id="2050" name="Picture 2" descr="Cards-Shifti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784" t="-5955" r="-3664" b="-5211"/>
          <a:stretch>
            <a:fillRect/>
          </a:stretch>
        </p:blipFill>
        <p:spPr bwMode="auto">
          <a:xfrm>
            <a:off x="3424236" y="1876391"/>
            <a:ext cx="5337176" cy="3188668"/>
          </a:xfrm>
          <a:prstGeom prst="roundRect">
            <a:avLst>
              <a:gd name="adj" fmla="val 838"/>
            </a:avLst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421359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to do when you find your idea is not working in all cases?</a:t>
            </a:r>
          </a:p>
          <a:p>
            <a:pPr lvl="1"/>
            <a:r>
              <a:rPr lang="en-US" dirty="0"/>
              <a:t>Try to fix your idea</a:t>
            </a:r>
          </a:p>
          <a:p>
            <a:pPr lvl="2"/>
            <a:r>
              <a:rPr lang="en-US" dirty="0"/>
              <a:t>Sometimes a small change could fix the problem</a:t>
            </a:r>
          </a:p>
          <a:p>
            <a:pPr lvl="1"/>
            <a:r>
              <a:rPr lang="en-US" dirty="0"/>
              <a:t>Invent new idea and carefully check it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Iterate</a:t>
            </a:r>
          </a:p>
          <a:p>
            <a:pPr lvl="1"/>
            <a:r>
              <a:rPr lang="en-US" dirty="0"/>
              <a:t>Usually your first idea is not the best</a:t>
            </a:r>
          </a:p>
          <a:p>
            <a:pPr lvl="1"/>
            <a:r>
              <a:rPr lang="en-US" dirty="0"/>
              <a:t>Invent ideas, check them, try various cases, find problems, fix them, invent better ideas, etc.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Invent New Idea If Needed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85939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Invent a few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new ideas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New idea #1 – multiple times select 2 random cards and exchange them</a:t>
            </a:r>
          </a:p>
          <a:p>
            <a:pPr lvl="1"/>
            <a:r>
              <a:rPr lang="en-US" dirty="0"/>
              <a:t>New idea #2 – multiple times select a random card and exchange it with the first card</a:t>
            </a:r>
          </a:p>
          <a:p>
            <a:pPr lvl="1"/>
            <a:r>
              <a:rPr lang="en-US" dirty="0"/>
              <a:t>New idea #3 – multiple times select a random card and move it to an external list</a:t>
            </a:r>
          </a:p>
          <a:p>
            <a:r>
              <a:rPr lang="en-US" dirty="0"/>
              <a:t>Let's check the new idea #2</a:t>
            </a:r>
          </a:p>
          <a:p>
            <a:pPr lvl="1"/>
            <a:r>
              <a:rPr lang="en-US" dirty="0"/>
              <a:t>Is it correct?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Invent New Ideas – Example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21532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Check-up the New Idea – Example</a:t>
            </a:r>
            <a:endParaRPr lang="en-US" dirty="0"/>
          </a:p>
        </p:txBody>
      </p:sp>
      <p:pic>
        <p:nvPicPr>
          <p:cNvPr id="3074" name="Picture 2" descr="Cards-Mixi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743" t="-1455" r="-2858" b="-3314"/>
          <a:stretch>
            <a:fillRect/>
          </a:stretch>
        </p:blipFill>
        <p:spPr bwMode="auto">
          <a:xfrm>
            <a:off x="3351212" y="1295400"/>
            <a:ext cx="5105400" cy="5058888"/>
          </a:xfrm>
          <a:prstGeom prst="roundRect">
            <a:avLst>
              <a:gd name="adj" fmla="val 1149"/>
            </a:avLst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</p:pic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8609012" y="5044044"/>
            <a:ext cx="2133600" cy="914400"/>
          </a:xfrm>
          <a:prstGeom prst="wedgeRoundRectCallout">
            <a:avLst>
              <a:gd name="adj1" fmla="val -76301"/>
              <a:gd name="adj2" fmla="val 3706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noProof="1">
                <a:solidFill>
                  <a:srgbClr val="FFFFFF"/>
                </a:solidFill>
              </a:rPr>
              <a:t>The result seems correct</a:t>
            </a:r>
          </a:p>
        </p:txBody>
      </p:sp>
    </p:spTree>
    <p:extLst>
      <p:ext uri="{BB962C8B-B14F-4D97-AF65-F5344CB8AC3E}">
        <p14:creationId xmlns:p14="http://schemas.microsoft.com/office/powerpoint/2010/main" val="1228641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2" descr="http://www.sandbarstosunsets.com/wp-content/uploads/2008/11/analyzing-data-graph-with-magnifying-glass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32212" y="952500"/>
            <a:ext cx="4724400" cy="3543300"/>
          </a:xfrm>
          <a:prstGeom prst="roundRect">
            <a:avLst>
              <a:gd name="adj" fmla="val 262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912813" y="4876800"/>
            <a:ext cx="10363200" cy="820600"/>
          </a:xfrm>
        </p:spPr>
        <p:txBody>
          <a:bodyPr/>
          <a:lstStyle/>
          <a:p>
            <a:r>
              <a:rPr lang="en-US" dirty="0"/>
              <a:t>Think about Data Structures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Select Data Structures that Will Work Well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3249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862013" lvl="1" indent="-514350">
              <a:lnSpc>
                <a:spcPct val="100000"/>
              </a:lnSpc>
              <a:buFont typeface="+mj-lt"/>
              <a:buAutoNum type="arabicPeriod" startAt="8"/>
            </a:pPr>
            <a:r>
              <a:rPr lang="en-US" dirty="0"/>
              <a:t>Implement your Algorithm Step-by-Step</a:t>
            </a:r>
          </a:p>
          <a:p>
            <a:pPr marL="862013" lvl="1" indent="-514350">
              <a:lnSpc>
                <a:spcPct val="100000"/>
              </a:lnSpc>
              <a:buFont typeface="+mj-lt"/>
              <a:buAutoNum type="arabicPeriod" startAt="8"/>
            </a:pPr>
            <a:r>
              <a:rPr lang="en-US" dirty="0"/>
              <a:t>Thoroughly Test your Solution</a:t>
            </a:r>
          </a:p>
          <a:p>
            <a:pPr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US" dirty="0"/>
              <a:t>How to Search in Google Efficiently</a:t>
            </a:r>
            <a:r>
              <a:rPr lang="bg-BG" dirty="0"/>
              <a:t>?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Using phrases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Excluding words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Special characters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Other tips and tricks</a:t>
            </a:r>
          </a:p>
        </p:txBody>
      </p:sp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 (2)</a:t>
            </a:r>
            <a:endParaRPr lang="bg-BG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6612" y="2362200"/>
            <a:ext cx="2866155" cy="3695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438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Choose appropriate 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data structures </a:t>
            </a:r>
            <a:r>
              <a:rPr lang="en-US"/>
              <a:t>before you start coding</a:t>
            </a:r>
          </a:p>
          <a:p>
            <a:pPr lvl="1"/>
            <a:r>
              <a:rPr lang="en-US"/>
              <a:t>Think how to represent input data</a:t>
            </a:r>
          </a:p>
          <a:p>
            <a:pPr lvl="1"/>
            <a:r>
              <a:rPr lang="en-US"/>
              <a:t>Think how to represent intermediate program states</a:t>
            </a:r>
          </a:p>
          <a:p>
            <a:pPr lvl="1"/>
            <a:r>
              <a:rPr lang="en-US"/>
              <a:t>Think how to represent the requested output</a:t>
            </a:r>
          </a:p>
          <a:p>
            <a:r>
              <a:rPr lang="en-US"/>
              <a:t>You could find that your idea cannot be implemented efficiently</a:t>
            </a:r>
          </a:p>
          <a:p>
            <a:pPr lvl="1"/>
            <a:r>
              <a:rPr lang="en-US"/>
              <a:t>Or implementation will be very complex or inefficient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Choosing Appropriate Data Structures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32002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to represent a single card?</a:t>
            </a:r>
          </a:p>
          <a:p>
            <a:pPr lvl="1"/>
            <a:r>
              <a:rPr lang="en-US" dirty="0"/>
              <a:t>The best idea is to create a structure / class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Card</a:t>
            </a:r>
          </a:p>
          <a:p>
            <a:pPr lvl="2"/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Face</a:t>
            </a:r>
            <a:r>
              <a:rPr lang="en-US" dirty="0"/>
              <a:t> – could be string, </a:t>
            </a:r>
            <a:r>
              <a:rPr lang="en-US" noProof="1"/>
              <a:t>int</a:t>
            </a:r>
            <a:r>
              <a:rPr lang="en-US" dirty="0"/>
              <a:t> or enumeration</a:t>
            </a:r>
          </a:p>
          <a:p>
            <a:pPr lvl="2"/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Suit</a:t>
            </a:r>
            <a:r>
              <a:rPr lang="en-US" dirty="0"/>
              <a:t> – enumeration</a:t>
            </a:r>
          </a:p>
          <a:p>
            <a:r>
              <a:rPr lang="en-US" dirty="0"/>
              <a:t>How to represent a deck of cards?</a:t>
            </a:r>
          </a:p>
          <a:p>
            <a:pPr lvl="1"/>
            <a:r>
              <a:rPr lang="en-US" dirty="0"/>
              <a:t>Array –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Card[]</a:t>
            </a:r>
          </a:p>
          <a:p>
            <a:pPr lvl="1"/>
            <a:r>
              <a:rPr lang="en-US" dirty="0"/>
              <a:t>Indexed list –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List&lt;Card&gt;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Set</a:t>
            </a:r>
            <a:r>
              <a:rPr lang="en-US" dirty="0"/>
              <a:t> /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Dictionary</a:t>
            </a:r>
            <a:r>
              <a:rPr lang="en-US" dirty="0"/>
              <a:t> /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Queue</a:t>
            </a:r>
            <a:r>
              <a:rPr lang="en-US" dirty="0"/>
              <a:t> /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Stack</a:t>
            </a:r>
            <a:r>
              <a:rPr lang="en-US" dirty="0"/>
              <a:t> – not a fit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Choose Appropriate Data Structures – Example</a:t>
            </a:r>
          </a:p>
        </p:txBody>
      </p:sp>
    </p:spTree>
    <p:extLst>
      <p:ext uri="{BB962C8B-B14F-4D97-AF65-F5344CB8AC3E}">
        <p14:creationId xmlns:p14="http://schemas.microsoft.com/office/powerpoint/2010/main" val="7844068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912813" y="4876800"/>
            <a:ext cx="10363200" cy="820600"/>
          </a:xfrm>
        </p:spPr>
        <p:txBody>
          <a:bodyPr/>
          <a:lstStyle/>
          <a:p>
            <a:r>
              <a:rPr lang="en-US" dirty="0"/>
              <a:t>Efficiency and Performance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Is Your Algorithm Fast Enough?</a:t>
            </a:r>
            <a:endParaRPr lang="en-US" dirty="0"/>
          </a:p>
        </p:txBody>
      </p:sp>
      <p:pic>
        <p:nvPicPr>
          <p:cNvPr id="36866" name="Picture 2" descr="http://www.cronyinfotech.com/wp-content/uploads/custom/performanc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70898" y="1020220"/>
            <a:ext cx="5819114" cy="3475580"/>
          </a:xfrm>
          <a:prstGeom prst="roundRect">
            <a:avLst>
              <a:gd name="adj" fmla="val 2953"/>
            </a:avLst>
          </a:prstGeom>
          <a:noFill/>
        </p:spPr>
      </p:pic>
    </p:spTree>
    <p:extLst>
      <p:ext uri="{BB962C8B-B14F-4D97-AF65-F5344CB8AC3E}">
        <p14:creationId xmlns:p14="http://schemas.microsoft.com/office/powerpoint/2010/main" val="34043381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Think about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efficiency</a:t>
            </a:r>
            <a:r>
              <a:rPr lang="en-US" dirty="0"/>
              <a:t> before writing the first line of code</a:t>
            </a:r>
          </a:p>
          <a:p>
            <a:pPr lvl="1"/>
            <a:r>
              <a:rPr lang="en-US" dirty="0"/>
              <a:t>Estimate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running time </a:t>
            </a:r>
            <a:r>
              <a:rPr lang="en-US" dirty="0"/>
              <a:t>(asymptotic complexity)</a:t>
            </a:r>
          </a:p>
          <a:p>
            <a:pPr lvl="1"/>
            <a:r>
              <a:rPr lang="en-US" dirty="0"/>
              <a:t>Check the requirements</a:t>
            </a:r>
          </a:p>
          <a:p>
            <a:pPr lvl="2"/>
            <a:r>
              <a:rPr lang="en-US" dirty="0"/>
              <a:t>Will your algorithm be fast enough to conform with them?</a:t>
            </a:r>
          </a:p>
          <a:p>
            <a:r>
              <a:rPr lang="en-US" dirty="0"/>
              <a:t>You don't want to implement your algorithm and find that it is slow when testing</a:t>
            </a:r>
          </a:p>
          <a:p>
            <a:pPr lvl="1"/>
            <a:r>
              <a:rPr lang="en-US" dirty="0"/>
              <a:t>You will lose time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Think About the Efficiency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18842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Best solution is sometimes just not needed</a:t>
            </a:r>
          </a:p>
          <a:p>
            <a:pPr lvl="1"/>
            <a:r>
              <a:rPr lang="en-US" dirty="0"/>
              <a:t>Read carefully your problem statement</a:t>
            </a:r>
          </a:p>
          <a:p>
            <a:pPr lvl="1"/>
            <a:r>
              <a:rPr lang="en-US" dirty="0"/>
              <a:t>Sometimes ugly solutions could work for your requirements and it will cost you less time</a:t>
            </a:r>
          </a:p>
          <a:p>
            <a:pPr lvl="1"/>
            <a:r>
              <a:rPr lang="en-US" dirty="0"/>
              <a:t>Example: if you need to sort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</a:t>
            </a:r>
            <a:r>
              <a:rPr lang="en-US" dirty="0"/>
              <a:t> numbers, any algorithm will work well for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</a:t>
            </a:r>
            <a:r>
              <a:rPr lang="en-US" dirty="0"/>
              <a:t> ∈ [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0..500</a:t>
            </a:r>
            <a:r>
              <a:rPr lang="en-US" dirty="0"/>
              <a:t>]</a:t>
            </a:r>
          </a:p>
          <a:p>
            <a:r>
              <a:rPr lang="en-US" dirty="0"/>
              <a:t>Implement complex algorithms only when the problem really needs them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Efficiency is not Always Required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68536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many cards do we have?</a:t>
            </a:r>
          </a:p>
          <a:p>
            <a:pPr lvl="1"/>
            <a:r>
              <a:rPr lang="en-US" dirty="0"/>
              <a:t>In a typical deck we have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52 cards</a:t>
            </a:r>
          </a:p>
          <a:p>
            <a:pPr lvl="2"/>
            <a:r>
              <a:rPr lang="en-US" dirty="0"/>
              <a:t>No matter how fast the algorithm is – it will work fast enough</a:t>
            </a:r>
          </a:p>
          <a:p>
            <a:pPr lvl="1"/>
            <a:r>
              <a:rPr lang="en-US" dirty="0"/>
              <a:t>If we have N cards, we perform N swaps </a:t>
            </a:r>
            <a:r>
              <a:rPr lang="en-US" dirty="0">
                <a:sym typeface="Wingdings" pitchFamily="2" charset="2"/>
              </a:rPr>
              <a:t> the expected running time is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sym typeface="Wingdings" pitchFamily="2" charset="2"/>
              </a:rPr>
              <a:t>O(N)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  <a:sym typeface="Wingdings" pitchFamily="2" charset="2"/>
              </a:rPr>
              <a:t>O(N) </a:t>
            </a:r>
            <a:r>
              <a:rPr lang="en-US" dirty="0">
                <a:sym typeface="Wingdings" pitchFamily="2" charset="2"/>
              </a:rPr>
              <a:t>will work fast for millions of cards</a:t>
            </a:r>
          </a:p>
          <a:p>
            <a:r>
              <a:rPr lang="en-US" dirty="0">
                <a:sym typeface="Wingdings" pitchFamily="2" charset="2"/>
              </a:rPr>
              <a:t>Conclusion:</a:t>
            </a:r>
          </a:p>
          <a:p>
            <a:pPr lvl="1"/>
            <a:r>
              <a:rPr lang="en-US" dirty="0">
                <a:sym typeface="Wingdings" pitchFamily="2" charset="2"/>
              </a:rPr>
              <a:t>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sym typeface="Wingdings" pitchFamily="2" charset="2"/>
              </a:rPr>
              <a:t>efficiency is not an issue </a:t>
            </a:r>
            <a:r>
              <a:rPr lang="en-US" dirty="0">
                <a:sym typeface="Wingdings" pitchFamily="2" charset="2"/>
              </a:rPr>
              <a:t>in this problem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Efficiency – Example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73897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912813" y="4849504"/>
            <a:ext cx="10363200" cy="820600"/>
          </a:xfrm>
        </p:spPr>
        <p:txBody>
          <a:bodyPr/>
          <a:lstStyle/>
          <a:p>
            <a:r>
              <a:rPr lang="en-US" dirty="0"/>
              <a:t>Implementation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912813" y="5706064"/>
            <a:ext cx="10363200" cy="719034"/>
          </a:xfrm>
        </p:spPr>
        <p:txBody>
          <a:bodyPr/>
          <a:lstStyle/>
          <a:p>
            <a:r>
              <a:rPr lang="en-US" dirty="0"/>
              <a:t>Coding and Testing Step-by-Step</a:t>
            </a:r>
          </a:p>
        </p:txBody>
      </p:sp>
      <p:pic>
        <p:nvPicPr>
          <p:cNvPr id="32770" name="Picture 2" descr="http://www.tuv.com/tib/mediadatabase/30171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flipH="1">
            <a:off x="3682854" y="1219200"/>
            <a:ext cx="4823118" cy="3282952"/>
          </a:xfrm>
          <a:prstGeom prst="roundRect">
            <a:avLst>
              <a:gd name="adj" fmla="val 3761"/>
            </a:avLst>
          </a:prstGeom>
          <a:noFill/>
          <a:ln>
            <a:solidFill>
              <a:schemeClr val="accent5">
                <a:lumMod val="40000"/>
                <a:lumOff val="60000"/>
                <a:alpha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68845666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Never start coding before you find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correct i</a:t>
            </a:r>
            <a:r>
              <a:rPr lang="en-US" dirty="0"/>
              <a:t>dea that will meet the requirements</a:t>
            </a:r>
          </a:p>
          <a:p>
            <a:pPr lvl="1"/>
            <a:r>
              <a:rPr lang="en-US" dirty="0"/>
              <a:t>What shall you write before you have a correct idea?</a:t>
            </a:r>
          </a:p>
          <a:p>
            <a:r>
              <a:rPr lang="en-US" dirty="0"/>
              <a:t>Checklist to follow before start of coding:</a:t>
            </a:r>
          </a:p>
          <a:p>
            <a:pPr lvl="1"/>
            <a:r>
              <a:rPr lang="en-US" dirty="0"/>
              <a:t>Ensure you understand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requirements</a:t>
            </a:r>
            <a:r>
              <a:rPr lang="en-US" dirty="0"/>
              <a:t> well</a:t>
            </a:r>
          </a:p>
          <a:p>
            <a:pPr lvl="1"/>
            <a:r>
              <a:rPr lang="en-US" dirty="0"/>
              <a:t>Ensure you have come up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good idea</a:t>
            </a:r>
          </a:p>
          <a:p>
            <a:pPr lvl="1"/>
            <a:r>
              <a:rPr lang="en-US" dirty="0"/>
              <a:t>Ensure your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idea is correct</a:t>
            </a:r>
          </a:p>
          <a:p>
            <a:pPr lvl="1"/>
            <a:r>
              <a:rPr lang="en-US" dirty="0"/>
              <a:t>Ensure you know what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data structures </a:t>
            </a:r>
            <a:r>
              <a:rPr lang="en-US" dirty="0"/>
              <a:t>to use</a:t>
            </a:r>
          </a:p>
          <a:p>
            <a:pPr lvl="1"/>
            <a:r>
              <a:rPr lang="en-US" dirty="0"/>
              <a:t>Ensure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performance</a:t>
            </a:r>
            <a:r>
              <a:rPr lang="en-US" dirty="0"/>
              <a:t> will be sufficient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Start Coding: Check List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72344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Checklist before you start coding:</a:t>
            </a:r>
          </a:p>
          <a:p>
            <a:pPr lvl="1"/>
            <a:r>
              <a:rPr lang="en-US" dirty="0"/>
              <a:t>Ensure you understand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requirements</a:t>
            </a:r>
            <a:r>
              <a:rPr lang="en-US" dirty="0"/>
              <a:t> well</a:t>
            </a:r>
          </a:p>
          <a:p>
            <a:pPr lvl="2"/>
            <a:r>
              <a:rPr lang="en-US" dirty="0"/>
              <a:t>Yes, shuffle a given deck of cards</a:t>
            </a:r>
          </a:p>
          <a:p>
            <a:pPr lvl="1"/>
            <a:r>
              <a:rPr lang="en-US" dirty="0"/>
              <a:t>Ensure you have come up with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correct idea</a:t>
            </a:r>
          </a:p>
          <a:p>
            <a:pPr lvl="2"/>
            <a:r>
              <a:rPr lang="en-US" dirty="0"/>
              <a:t>Yes, the idea seems correct and is tested</a:t>
            </a:r>
          </a:p>
          <a:p>
            <a:pPr lvl="1"/>
            <a:r>
              <a:rPr lang="en-US" dirty="0"/>
              <a:t>Ensure you know what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data structures </a:t>
            </a:r>
            <a:r>
              <a:rPr lang="en-US" dirty="0"/>
              <a:t>to use</a:t>
            </a:r>
          </a:p>
          <a:p>
            <a:pPr lvl="2"/>
            <a:r>
              <a:rPr lang="en-US" dirty="0"/>
              <a:t>Class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Card</a:t>
            </a:r>
            <a:r>
              <a:rPr lang="en-US" dirty="0"/>
              <a:t>, enumeration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Suit</a:t>
            </a:r>
            <a:r>
              <a:rPr lang="en-US" dirty="0"/>
              <a:t> and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List&lt;Card&gt;</a:t>
            </a:r>
          </a:p>
          <a:p>
            <a:pPr lvl="1"/>
            <a:r>
              <a:rPr lang="en-US" dirty="0"/>
              <a:t>Ensure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performance</a:t>
            </a:r>
            <a:r>
              <a:rPr lang="en-US" dirty="0"/>
              <a:t> will be sufficient</a:t>
            </a:r>
          </a:p>
          <a:p>
            <a:pPr lvl="2"/>
            <a:r>
              <a:rPr lang="en-US" dirty="0"/>
              <a:t>Linear running time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good performance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Coding Check List – Example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14567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"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Step-by-step</a:t>
            </a:r>
            <a:r>
              <a:rPr lang="en-US" dirty="0"/>
              <a:t>" approach is always better than "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build all, then test</a:t>
            </a:r>
            <a:r>
              <a:rPr lang="en-US" dirty="0"/>
              <a:t>"</a:t>
            </a:r>
          </a:p>
          <a:p>
            <a:pPr lvl="1"/>
            <a:r>
              <a:rPr lang="en-US" dirty="0"/>
              <a:t>Implement a piece of your program and test it</a:t>
            </a:r>
          </a:p>
          <a:p>
            <a:pPr lvl="1"/>
            <a:r>
              <a:rPr lang="en-US" dirty="0"/>
              <a:t>Then implement another piece of the program and test it</a:t>
            </a:r>
          </a:p>
          <a:p>
            <a:pPr lvl="1"/>
            <a:r>
              <a:rPr lang="en-US" dirty="0"/>
              <a:t>Finally put together all pieces and test it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Small increments </a:t>
            </a:r>
            <a:r>
              <a:rPr lang="en-US" dirty="0"/>
              <a:t>(steps) reveal errors early</a:t>
            </a:r>
          </a:p>
          <a:p>
            <a:pPr lvl="1"/>
            <a:r>
              <a:rPr lang="en-US" dirty="0"/>
              <a:t>"Big bang" integration takes more time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Implement your Algorithm Step-by-Step</a:t>
            </a:r>
          </a:p>
        </p:txBody>
      </p:sp>
    </p:spTree>
    <p:extLst>
      <p:ext uri="{BB962C8B-B14F-4D97-AF65-F5344CB8AC3E}">
        <p14:creationId xmlns:p14="http://schemas.microsoft.com/office/powerpoint/2010/main" val="9320255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912813" y="4651198"/>
            <a:ext cx="10363200" cy="820600"/>
          </a:xfrm>
        </p:spPr>
        <p:txBody>
          <a:bodyPr/>
          <a:lstStyle/>
          <a:p>
            <a:r>
              <a:rPr lang="en-US" dirty="0"/>
              <a:t>Problems Solving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912813" y="5529366"/>
            <a:ext cx="10363200" cy="719034"/>
          </a:xfrm>
        </p:spPr>
        <p:txBody>
          <a:bodyPr/>
          <a:lstStyle/>
          <a:p>
            <a:r>
              <a:rPr lang="en-US"/>
              <a:t>From Chaotic to Methodological Approach</a:t>
            </a:r>
            <a:endParaRPr lang="en-US" dirty="0"/>
          </a:p>
        </p:txBody>
      </p:sp>
      <p:pic>
        <p:nvPicPr>
          <p:cNvPr id="65538" name="Picture 2" descr="http://christdominion.com/images/methodology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56412" y="1374598"/>
            <a:ext cx="2971800" cy="2854134"/>
          </a:xfrm>
          <a:prstGeom prst="roundRect">
            <a:avLst>
              <a:gd name="adj" fmla="val 6062"/>
            </a:avLst>
          </a:prstGeom>
          <a:noFill/>
        </p:spPr>
      </p:pic>
      <p:pic>
        <p:nvPicPr>
          <p:cNvPr id="65542" name="Picture 6" descr="http://www.mvflooring.co.uk/images/puzzle.jpg"/>
          <p:cNvPicPr>
            <a:picLocks noChangeAspect="1" noChangeArrowheads="1"/>
          </p:cNvPicPr>
          <p:nvPr/>
        </p:nvPicPr>
        <p:blipFill>
          <a:blip r:embed="rId3" cstate="print">
            <a:lum bright="10000" contrast="10000"/>
          </a:blip>
          <a:srcRect/>
          <a:stretch>
            <a:fillRect/>
          </a:stretch>
        </p:blipFill>
        <p:spPr bwMode="auto">
          <a:xfrm flipH="1">
            <a:off x="2436812" y="1374598"/>
            <a:ext cx="2984500" cy="2857500"/>
          </a:xfrm>
          <a:prstGeom prst="roundRect">
            <a:avLst>
              <a:gd name="adj" fmla="val 4016"/>
            </a:avLst>
          </a:prstGeom>
          <a:noFill/>
          <a:ln>
            <a:solidFill>
              <a:srgbClr val="FFFFFF"/>
            </a:solidFill>
          </a:ln>
        </p:spPr>
      </p:pic>
      <p:pic>
        <p:nvPicPr>
          <p:cNvPr id="65544" name="Picture 8" descr="http://forum.mypostworth.com/images/right-arrow.png"/>
          <p:cNvPicPr>
            <a:picLocks noChangeAspect="1" noChangeArrowheads="1"/>
          </p:cNvPicPr>
          <p:nvPr/>
        </p:nvPicPr>
        <p:blipFill>
          <a:blip r:embed="rId4" cstate="screen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13412" y="2517598"/>
            <a:ext cx="855164" cy="5905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6795782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Step #1 – Class Card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60412" y="1219200"/>
            <a:ext cx="10668000" cy="513986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 Card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string Face { get; set;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Suit Suit { get; set; }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override string ToString()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string card = "(" + this.Face + " " + this.Suit +")";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return card;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 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enum Suit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Club, Diamond, Heart, Spade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66372001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Testing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class</a:t>
            </a:r>
            <a:r>
              <a:rPr lang="en-US" dirty="0"/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Card</a:t>
            </a:r>
            <a:r>
              <a:rPr lang="en-US" dirty="0"/>
              <a:t> to get feedback as early as possible: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result is as expected: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Step #1 – Test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36612" y="2057400"/>
            <a:ext cx="10511646" cy="226863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Main()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Card card = new Card() { Face="A", Suit=Suit.Club };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Console.WriteLine(card);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836612" y="5486400"/>
            <a:ext cx="10511646" cy="4924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(A Club)</a:t>
            </a:r>
          </a:p>
        </p:txBody>
      </p:sp>
    </p:spTree>
    <p:extLst>
      <p:ext uri="{BB962C8B-B14F-4D97-AF65-F5344CB8AC3E}">
        <p14:creationId xmlns:p14="http://schemas.microsoft.com/office/powerpoint/2010/main" val="250137729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Step #2 – Create and Print a Deck of Cards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065212" y="1084755"/>
            <a:ext cx="10058400" cy="539224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Main()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var cards = new List&lt;Card&gt;();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cards.Add(new Card() { Face = "7", Suit = Suit.Heart });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cards.Add(new Card() { Face = "A", Suit = Suit.Spade });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cards.Add(new Card() { Face = "10", Suit = Suit.Diamond });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cards.Add(new Card() { Face = "2", Suit = Suit.Club });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cards.Add(new Card() { Face = "6", Suit = Suit.Diamond });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cards.Add(new Card() { Face = "J", Suit = Suit.Club });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PrintCards(cards);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95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PrintCards(List&lt;Card&gt; cards) 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foreach (Card card in cards) Console.Write(card);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Console.WriteLine();		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74043520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Testing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deck of cards </a:t>
            </a:r>
            <a:r>
              <a:rPr lang="en-US" dirty="0"/>
              <a:t>seems to be working correctly: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Step #2 – Test</a:t>
            </a:r>
            <a:endParaRPr lang="en-US" dirty="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81036" y="1981200"/>
            <a:ext cx="10823576" cy="42575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(7 Heart)(A Spade)(10 Diamond)(2 Club)(6 Diamond)(J Club)</a:t>
            </a:r>
          </a:p>
        </p:txBody>
      </p:sp>
      <p:pic>
        <p:nvPicPr>
          <p:cNvPr id="25602" name="Picture 2" descr="http://ralphlosey.files.wordpress.com/2009/10/playing-cards.jpg"/>
          <p:cNvPicPr>
            <a:picLocks noChangeAspect="1" noChangeArrowheads="1"/>
          </p:cNvPicPr>
          <p:nvPr/>
        </p:nvPicPr>
        <p:blipFill>
          <a:blip r:embed="rId2" cstate="print">
            <a:lum bright="-10000" contrast="10000"/>
          </a:blip>
          <a:srcRect/>
          <a:stretch>
            <a:fillRect/>
          </a:stretch>
        </p:blipFill>
        <p:spPr bwMode="auto">
          <a:xfrm>
            <a:off x="4223080" y="3276600"/>
            <a:ext cx="3657600" cy="2926080"/>
          </a:xfrm>
          <a:prstGeom prst="roundRect">
            <a:avLst>
              <a:gd name="adj" fmla="val 4458"/>
            </a:avLst>
          </a:prstGeom>
          <a:noFill/>
        </p:spPr>
      </p:pic>
    </p:spTree>
    <p:extLst>
      <p:ext uri="{BB962C8B-B14F-4D97-AF65-F5344CB8AC3E}">
        <p14:creationId xmlns:p14="http://schemas.microsoft.com/office/powerpoint/2010/main" val="296560230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Step #3 – Single Exchange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89012" y="1371600"/>
            <a:ext cx="10210800" cy="397031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PerformSingleExchange(List&lt;Card&gt; cards)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Random rand = new Random();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int randomIndex = rand.Next(1, cards.Count - 1);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Card firstCard = cards[1];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Card randomCard = cards[randomIndex];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cards[1] = randomCard;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cards[randomIndex] = firstCard;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33676136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test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single exchange </a:t>
            </a:r>
            <a:r>
              <a:rPr lang="en-US" dirty="0"/>
              <a:t>we use the following code: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result is unexpected: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Step #3 – Test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23912" y="1931894"/>
            <a:ext cx="10452100" cy="32778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Main()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List&lt;Card&gt; cards = new List&lt;Card&gt;();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cards.Add(new Card() { Face = "2", Suit = Suit.Club });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cards.Add(new Card() { Face = "3", Suit = Suit.Heart });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cards.Add(new Card() { Face = "4", Suit = Suit.Spade });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PerformSingleExchange(cards);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PrintCards(cards);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823912" y="6015335"/>
            <a:ext cx="104521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(2 Club)(3 Heart)(4 Spade)</a:t>
            </a:r>
          </a:p>
        </p:txBody>
      </p:sp>
    </p:spTree>
    <p:extLst>
      <p:ext uri="{BB962C8B-B14F-4D97-AF65-F5344CB8AC3E}">
        <p14:creationId xmlns:p14="http://schemas.microsoft.com/office/powerpoint/2010/main" val="175807142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3960812" y="3049577"/>
            <a:ext cx="1219200" cy="40011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18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800318" y="3645730"/>
            <a:ext cx="1143000" cy="40011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18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first element of the list is at index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dirty="0"/>
              <a:t>, not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dirty="0"/>
              <a:t>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>
              <a:spcBef>
                <a:spcPts val="1200"/>
              </a:spcBef>
            </a:pPr>
            <a:r>
              <a:rPr lang="en-US" dirty="0"/>
              <a:t>The result is again incorrect (3 times the same):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Step #3 – Fix Bug and Test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535112" y="1830377"/>
            <a:ext cx="9055100" cy="281782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PerformSingleExchange(List&lt;Card&gt; cards)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Random rand = new Random();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int randomIndex = rand.Next(1, cards.Count - 1);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Card firstCard = cards[0];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Card randomCard = cards[randomIndex];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cards[0] = randomCard;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cards[randomIndex] = firstCard;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1565274" y="5409593"/>
            <a:ext cx="9055100" cy="10064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(3 Heart)(2 Club)(4 Spade)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(3 Heart)(2 Club)(4 Spade)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(3 Heart)(2 Club)(4 Spade)</a:t>
            </a:r>
          </a:p>
        </p:txBody>
      </p:sp>
    </p:spTree>
    <p:extLst>
      <p:ext uri="{BB962C8B-B14F-4D97-AF65-F5344CB8AC3E}">
        <p14:creationId xmlns:p14="http://schemas.microsoft.com/office/powerpoint/2010/main" val="346591208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6654706" y="2710643"/>
            <a:ext cx="1573306" cy="40011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18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Random.Next()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has exclusive end range: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>
              <a:spcBef>
                <a:spcPts val="1800"/>
              </a:spcBef>
            </a:pPr>
            <a:r>
              <a:rPr lang="en-US" dirty="0"/>
              <a:t>The result now seems correct: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Step #3 – Fix Again and Test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2220912" y="1752601"/>
            <a:ext cx="7683500" cy="296927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PerformSingleExchange(List&lt;Card&gt; cards)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Random rand = new Random();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int randomIndex = rand.Next(1, cards.Count);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Card firstCard = cards[0];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Card randomCard = cards[randomIndex];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cards[0] = randomCard;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cards[randomIndex] = firstCard;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2208212" y="5461337"/>
            <a:ext cx="7683500" cy="101566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(3 Heart)(2 Club)(4 Spade)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(4 Spade)(3 Heart)(2 Club)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(4 Spade)(3 Heart)(2 Club)</a:t>
            </a:r>
          </a:p>
        </p:txBody>
      </p:sp>
    </p:spTree>
    <p:extLst>
      <p:ext uri="{BB962C8B-B14F-4D97-AF65-F5344CB8AC3E}">
        <p14:creationId xmlns:p14="http://schemas.microsoft.com/office/powerpoint/2010/main" val="419450342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Shuffle the entire deck of cards: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dirty="0"/>
              <a:t>The result is surprisingly incorrect: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Step #4 – Shuffle the Deck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20712" y="1981200"/>
            <a:ext cx="10883900" cy="246221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ShuffleCards(List&lt;Card&gt; cards)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for (int i = 1; i &lt;= cards.Count; i++)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PerformSingleExchange(cards);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20712" y="5486400"/>
            <a:ext cx="10883900" cy="84638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spc="-5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Initial deck: (7 Heart)(A Spade)(10 Diamond)(2 Club)(6 Diamond)(J Club)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spc="-5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After shuffle: (7 Heart)(A Spade)(10 Diamond)(2 Club)(6 Diamond)(J Club)</a:t>
            </a:r>
          </a:p>
        </p:txBody>
      </p:sp>
    </p:spTree>
    <p:extLst>
      <p:ext uri="{BB962C8B-B14F-4D97-AF65-F5344CB8AC3E}">
        <p14:creationId xmlns:p14="http://schemas.microsoft.com/office/powerpoint/2010/main" val="110390989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/>
              <a:t>When we step through the code with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debugger</a:t>
            </a:r>
            <a:r>
              <a:rPr lang="en-US" dirty="0"/>
              <a:t>, the result seems correct:</a:t>
            </a:r>
          </a:p>
          <a:p>
            <a:pPr>
              <a:lnSpc>
                <a:spcPct val="110000"/>
              </a:lnSpc>
            </a:pPr>
            <a:endParaRPr lang="en-US" dirty="0"/>
          </a:p>
          <a:p>
            <a:pPr>
              <a:lnSpc>
                <a:spcPct val="110000"/>
              </a:lnSpc>
            </a:pPr>
            <a:endParaRPr lang="en-US" dirty="0"/>
          </a:p>
          <a:p>
            <a:pPr>
              <a:lnSpc>
                <a:spcPct val="110000"/>
              </a:lnSpc>
            </a:pPr>
            <a:endParaRPr lang="en-US" dirty="0"/>
          </a:p>
          <a:p>
            <a:pPr>
              <a:lnSpc>
                <a:spcPct val="110000"/>
              </a:lnSpc>
            </a:pPr>
            <a:endParaRPr lang="en-US" dirty="0"/>
          </a:p>
          <a:p>
            <a:pPr>
              <a:lnSpc>
                <a:spcPct val="110000"/>
              </a:lnSpc>
            </a:pPr>
            <a:endParaRPr lang="en-US" dirty="0"/>
          </a:p>
          <a:p>
            <a:pPr>
              <a:lnSpc>
                <a:spcPct val="110000"/>
              </a:lnSpc>
            </a:pPr>
            <a:r>
              <a:rPr lang="en-US" dirty="0"/>
              <a:t>Without the debugger the result is wrong!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Step #4 – Strange Bug</a:t>
            </a:r>
            <a:endParaRPr lang="en-US" dirty="0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595312" y="2475717"/>
            <a:ext cx="10909300" cy="87581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spc="-5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Initial deck:  (7 Heart)(A Spade)(10 Diamond)(2 Club)(6 Diamond)(J Club)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spc="-5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After shuffle: (10 Diamond)(7 Heart)(A Spade)(J Club)(2 Club)(6 Diamond)</a:t>
            </a:r>
          </a:p>
        </p:txBody>
      </p:sp>
      <p:pic>
        <p:nvPicPr>
          <p:cNvPr id="4098" name="Picture 2" descr="VS2008-Debugger-Cards-Bug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2925627" y="3683228"/>
            <a:ext cx="6108970" cy="2233478"/>
          </a:xfrm>
          <a:prstGeom prst="roundRect">
            <a:avLst>
              <a:gd name="adj" fmla="val 2259"/>
            </a:avLst>
          </a:prstGeom>
          <a:noFill/>
          <a:ln w="9525">
            <a:solidFill>
              <a:schemeClr val="accent4">
                <a:lumMod val="20000"/>
                <a:lumOff val="80000"/>
              </a:schemeClr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6922829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90" name="Picture 2" descr="http://www.coldwaterlumber.net/images/blueprints.jpg"/>
          <p:cNvPicPr>
            <a:picLocks noChangeAspect="1" noChangeArrowheads="1"/>
          </p:cNvPicPr>
          <p:nvPr/>
        </p:nvPicPr>
        <p:blipFill>
          <a:blip r:embed="rId2" cstate="print">
            <a:lum bright="10000" contrast="10000"/>
          </a:blip>
          <a:srcRect/>
          <a:stretch>
            <a:fillRect/>
          </a:stretch>
        </p:blipFill>
        <p:spPr bwMode="auto">
          <a:xfrm>
            <a:off x="3410095" y="1313000"/>
            <a:ext cx="5368636" cy="3810000"/>
          </a:xfrm>
          <a:prstGeom prst="roundRect">
            <a:avLst>
              <a:gd name="adj" fmla="val 1771"/>
            </a:avLst>
          </a:prstGeom>
          <a:solidFill>
            <a:srgbClr val="FFFFFF">
              <a:shade val="85000"/>
            </a:srgbClr>
          </a:solidFill>
          <a:ln w="3175">
            <a:solidFill>
              <a:schemeClr val="accent5">
                <a:lumMod val="40000"/>
                <a:lumOff val="60000"/>
                <a:alpha val="50000"/>
              </a:schemeClr>
            </a:solidFill>
          </a:ln>
          <a:effectLst/>
        </p:spPr>
      </p:pic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912813" y="5504000"/>
            <a:ext cx="10363200" cy="820600"/>
          </a:xfrm>
        </p:spPr>
        <p:txBody>
          <a:bodyPr/>
          <a:lstStyle/>
          <a:p>
            <a:r>
              <a:rPr lang="en-US" dirty="0"/>
              <a:t>Understanding the Requirements</a:t>
            </a:r>
          </a:p>
        </p:txBody>
      </p:sp>
    </p:spTree>
    <p:extLst>
      <p:ext uri="{BB962C8B-B14F-4D97-AF65-F5344CB8AC3E}">
        <p14:creationId xmlns:p14="http://schemas.microsoft.com/office/powerpoint/2010/main" val="88533149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3490164" y="1999129"/>
            <a:ext cx="5042647" cy="40011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18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Random</a:t>
            </a:r>
            <a:r>
              <a:rPr lang="en-US" dirty="0"/>
              <a:t> should be instantiated only once: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The result finally is correct with and without the debugger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Step #4 – Fix Again and Test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73112" y="1950870"/>
            <a:ext cx="10579100" cy="369331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private static Random rand = new Random();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PerformSingleExchange(List&lt;Card&gt; cards)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int randomIndex = rand.Next(1, cards.Count);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Card firstCard = cards[0];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Card randomCard = cards[randomIndex];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cards[0] = randomCard;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cards[randomIndex] = firstCard;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42705075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912813" y="4849504"/>
            <a:ext cx="10363200" cy="820600"/>
          </a:xfrm>
        </p:spPr>
        <p:txBody>
          <a:bodyPr/>
          <a:lstStyle/>
          <a:p>
            <a:r>
              <a:rPr lang="en-US" dirty="0"/>
              <a:t>Testing the Code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912813" y="5678768"/>
            <a:ext cx="10363200" cy="719034"/>
          </a:xfrm>
        </p:spPr>
        <p:txBody>
          <a:bodyPr/>
          <a:lstStyle/>
          <a:p>
            <a:r>
              <a:rPr lang="en-US"/>
              <a:t>Thoroughly Test Your Solution</a:t>
            </a:r>
            <a:endParaRPr lang="en-US" dirty="0"/>
          </a:p>
        </p:txBody>
      </p:sp>
      <p:pic>
        <p:nvPicPr>
          <p:cNvPr id="1026" name="Picture 2" descr="http://blog.grio.com/wp-content/uploads/2013/04/unit_testing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1214" y="939461"/>
            <a:ext cx="5486398" cy="3645408"/>
          </a:xfrm>
          <a:prstGeom prst="roundRect">
            <a:avLst>
              <a:gd name="adj" fmla="val 706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524108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Wise software engineers say that:</a:t>
            </a:r>
          </a:p>
          <a:p>
            <a:pPr lvl="1"/>
            <a:r>
              <a:rPr lang="en-US" dirty="0"/>
              <a:t>Inventing a good idea and implementing it is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half</a:t>
            </a:r>
            <a:r>
              <a:rPr lang="en-US" dirty="0"/>
              <a:t> of the solution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Testing is the second half </a:t>
            </a:r>
            <a:r>
              <a:rPr lang="en-US" dirty="0"/>
              <a:t>of the solution</a:t>
            </a:r>
          </a:p>
          <a:p>
            <a:r>
              <a:rPr lang="en-US" dirty="0"/>
              <a:t>Always test thoroughly your solution</a:t>
            </a:r>
          </a:p>
          <a:p>
            <a:pPr lvl="1"/>
            <a:r>
              <a:rPr lang="en-US" dirty="0"/>
              <a:t>Invest in testing!</a:t>
            </a:r>
          </a:p>
          <a:p>
            <a:pPr lvl="1"/>
            <a:r>
              <a:rPr lang="en-US" dirty="0"/>
              <a:t>One 90-100% solved problem could be better than 2 or 3 partially solved</a:t>
            </a:r>
          </a:p>
          <a:p>
            <a:pPr lvl="1"/>
            <a:r>
              <a:rPr lang="en-US" dirty="0"/>
              <a:t>Testing an existing problem takes less time than solving another problem from scratch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Thoroughly Test your Solution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991953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53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Testing could not certify absence of defects</a:t>
            </a:r>
          </a:p>
          <a:p>
            <a:pPr lvl="1"/>
            <a:r>
              <a:rPr lang="en-US" dirty="0"/>
              <a:t>It just reduces the defects’ rates</a:t>
            </a:r>
          </a:p>
          <a:p>
            <a:pPr lvl="1"/>
            <a:r>
              <a:rPr lang="en-US" dirty="0"/>
              <a:t>Well tested solutions are more likely to be correct</a:t>
            </a:r>
          </a:p>
          <a:p>
            <a:pPr>
              <a:spcBef>
                <a:spcPts val="1200"/>
              </a:spcBef>
            </a:pPr>
            <a:r>
              <a:rPr lang="en-US" dirty="0"/>
              <a:t>Start testing with a good representative of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general case</a:t>
            </a:r>
          </a:p>
          <a:p>
            <a:pPr lvl="1"/>
            <a:r>
              <a:rPr lang="en-US" dirty="0"/>
              <a:t>Not a small isolated case</a:t>
            </a:r>
          </a:p>
          <a:p>
            <a:pPr lvl="2"/>
            <a:r>
              <a:rPr lang="en-US" dirty="0"/>
              <a:t>A typical case</a:t>
            </a:r>
          </a:p>
          <a:p>
            <a:pPr lvl="1"/>
            <a:r>
              <a:rPr lang="en-US" dirty="0"/>
              <a:t>Large enough test case, but</a:t>
            </a:r>
          </a:p>
          <a:p>
            <a:pPr lvl="2"/>
            <a:r>
              <a:rPr lang="en-US" dirty="0"/>
              <a:t>Small enough to be easily checkable</a:t>
            </a:r>
          </a:p>
          <a:p>
            <a:pPr lvl="1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to Test?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450433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54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Test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border cases</a:t>
            </a:r>
          </a:p>
          <a:p>
            <a:pPr lvl="1"/>
            <a:r>
              <a:rPr lang="en-US" dirty="0"/>
              <a:t>E.g. if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lang="en-US" dirty="0"/>
              <a:t> ∈ [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0</a:t>
            </a:r>
            <a:r>
              <a:rPr lang="en-US" dirty="0"/>
              <a:t>..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500</a:t>
            </a:r>
            <a:r>
              <a:rPr lang="en-US" dirty="0"/>
              <a:t>]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try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lang="en-US" dirty="0"/>
              <a:t>=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0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lang="en-US" dirty="0"/>
              <a:t>=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1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lang="en-US" dirty="0"/>
              <a:t>=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2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lang="en-US" dirty="0"/>
              <a:t>=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499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lang="en-US" dirty="0"/>
              <a:t>=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500</a:t>
            </a:r>
          </a:p>
          <a:p>
            <a:r>
              <a:rPr lang="en-US" dirty="0"/>
              <a:t>If a bug is found</a:t>
            </a:r>
          </a:p>
          <a:p>
            <a:pPr lvl="1"/>
            <a:r>
              <a:rPr lang="en-US" dirty="0"/>
              <a:t>Repeat all tests after fixing it to avoid regressions</a:t>
            </a:r>
          </a:p>
          <a:p>
            <a:r>
              <a:rPr lang="en-US" dirty="0"/>
              <a:t>Run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performance test</a:t>
            </a:r>
          </a:p>
          <a:p>
            <a:pPr lvl="1"/>
            <a:r>
              <a:rPr lang="en-US" dirty="0"/>
              <a:t>How to be sure that your algorithm is fast enough to meet the requirements?</a:t>
            </a:r>
          </a:p>
          <a:p>
            <a:pPr lvl="1"/>
            <a:r>
              <a:rPr lang="en-US" dirty="0"/>
              <a:t>Use copy-pasting to generate large test data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to Test? (2)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112217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Read carefully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problem statement</a:t>
            </a:r>
          </a:p>
          <a:p>
            <a:pPr lvl="1"/>
            <a:r>
              <a:rPr lang="en-US" dirty="0"/>
              <a:t>Does your solution print exactly what is expected?</a:t>
            </a:r>
          </a:p>
          <a:p>
            <a:pPr lvl="1"/>
            <a:r>
              <a:rPr lang="en-US" dirty="0"/>
              <a:t>Does your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output</a:t>
            </a:r>
            <a:r>
              <a:rPr lang="en-US" dirty="0"/>
              <a:t> follow the requested format?</a:t>
            </a:r>
          </a:p>
          <a:p>
            <a:pPr lvl="1"/>
            <a:r>
              <a:rPr lang="en-US" dirty="0"/>
              <a:t>Did you remove your debug printouts?</a:t>
            </a:r>
          </a:p>
          <a:p>
            <a:r>
              <a:rPr lang="en-US" dirty="0"/>
              <a:t>Be sure to solve the requested problem, not the problem you think is requested!</a:t>
            </a:r>
          </a:p>
          <a:p>
            <a:pPr lvl="1"/>
            <a:r>
              <a:rPr lang="en-US" dirty="0"/>
              <a:t>Example: "Write a program to print the number of permutations of n elements" means to print a single number, not a set of permutations!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Read the Problem Statement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107116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56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Test with full deck of 52 cards</a:t>
            </a:r>
          </a:p>
          <a:p>
            <a:pPr lvl="1"/>
            <a:r>
              <a:rPr lang="en-US" dirty="0"/>
              <a:t>Serious error found </a:t>
            </a:r>
            <a:r>
              <a:rPr lang="en-US" dirty="0">
                <a:sym typeface="Wingdings" pitchFamily="2" charset="2"/>
              </a:rPr>
              <a:t> change the algorithm</a:t>
            </a:r>
            <a:endParaRPr lang="en-US" dirty="0"/>
          </a:p>
          <a:p>
            <a:r>
              <a:rPr lang="en-US" dirty="0"/>
              <a:t>Change the algorithm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Exchange the first card with a random card </a:t>
            </a:r>
            <a:r>
              <a:rPr lang="en-US" dirty="0">
                <a:sym typeface="Wingdings" pitchFamily="2" charset="2"/>
              </a:rPr>
              <a:t></a:t>
            </a:r>
            <a:br>
              <a:rPr lang="en-US" dirty="0">
                <a:sym typeface="Wingdings" pitchFamily="2" charset="2"/>
              </a:rPr>
            </a:br>
            <a:r>
              <a:rPr lang="en-US" dirty="0"/>
              <a:t>exchange cards 0, 1, …, N-1 with a random card</a:t>
            </a:r>
          </a:p>
          <a:p>
            <a:pPr lvl="1"/>
            <a:r>
              <a:rPr lang="en-US" dirty="0"/>
              <a:t>Test whether the new algorithm works</a:t>
            </a:r>
          </a:p>
          <a:p>
            <a:r>
              <a:rPr lang="en-US" dirty="0"/>
              <a:t>Test with 1 card, 2 cards, 0 cards, 52 cards</a:t>
            </a:r>
          </a:p>
          <a:p>
            <a:r>
              <a:rPr lang="en-US" dirty="0"/>
              <a:t>Performance test with 52 000 cards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Testing – Example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85237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57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Test with 52 Cards – Example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58799" y="1044000"/>
            <a:ext cx="11007726" cy="55092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TestShuffle52Cards()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List&lt;Card&gt; cards = new List&lt;Card&gt;();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string[] allFaces = new string[] { "2", "3", "4", "5",</a:t>
            </a:r>
            <a:b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"6", "7", "8", "9", "10", "J", "Q", "K", "A" };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Suit[] allSuits = new Suit[] {</a:t>
            </a:r>
            <a:b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Suit.Club, Suit.Diamond, Suit.Heart, Suit.Spade };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foreach (var face in allFaces)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foreach (var suit in allSuits)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{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Card card = new Card() { Face = face, Suit = suit };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cards.Add(card);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ShuffleCards(cards);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PrintCards(cards);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99675120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58</a:t>
            </a:fld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result is surprising: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Half of the cards keep their initial positions!</a:t>
            </a:r>
          </a:p>
          <a:p>
            <a:pPr lvl="1"/>
            <a:r>
              <a:rPr lang="en-US" dirty="0"/>
              <a:t>Serious problem: the randomization algorithm is not reliable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Test with 52 Cards – Example (2)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73112" y="1919848"/>
            <a:ext cx="10579100" cy="318555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(4 Diamond)</a:t>
            </a:r>
            <a:r>
              <a:rPr lang="en-US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(2 Diamond)</a:t>
            </a:r>
            <a:r>
              <a:rPr lang="en-US" sz="23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(6 Heart)</a:t>
            </a:r>
            <a:r>
              <a:rPr lang="en-US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(2 Spade)</a:t>
            </a:r>
            <a:r>
              <a:rPr lang="en-US" sz="23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(A Spade)(7 Spade)</a:t>
            </a:r>
            <a:r>
              <a:rPr lang="en-US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(3 Diamond)(3 Spade)(4 Spade)(4 Heart)</a:t>
            </a:r>
            <a:r>
              <a:rPr lang="en-US" sz="23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(6 Club)(K Heart)</a:t>
            </a:r>
            <a:r>
              <a:rPr lang="en-US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(5 Club)(5 Diamond)(5 Heart)</a:t>
            </a:r>
            <a:r>
              <a:rPr lang="en-US" sz="23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(A Heart)(9 Club)(10 Club)(A Club)</a:t>
            </a:r>
            <a:r>
              <a:rPr lang="en-US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(6 Spade)(7 Club)(7 Diamond)</a:t>
            </a:r>
            <a:r>
              <a:rPr lang="en-US" sz="23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(3 Club)(9 Heart)</a:t>
            </a:r>
            <a:r>
              <a:rPr lang="en-US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(8 Club)</a:t>
            </a:r>
            <a:r>
              <a:rPr lang="en-US" sz="23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(3 Heart)</a:t>
            </a:r>
            <a:r>
              <a:rPr lang="en-US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(9 Spade)</a:t>
            </a:r>
            <a:r>
              <a:rPr lang="en-US" sz="23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(4 Club)(8 Heart)</a:t>
            </a:r>
            <a:r>
              <a:rPr lang="en-US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(9 Diamond)</a:t>
            </a:r>
            <a:r>
              <a:rPr lang="en-US" sz="23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(5 Spade)(8 Diamond)(J Heart)</a:t>
            </a:r>
            <a:r>
              <a:rPr lang="en-US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(10 Diamond)(10 Heart)(10 Spade)</a:t>
            </a:r>
            <a:r>
              <a:rPr lang="en-US" sz="23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(Q Heart)(2 Club)</a:t>
            </a:r>
            <a:r>
              <a:rPr lang="en-US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(J Club)(J Spade)(Q Club)</a:t>
            </a:r>
            <a:r>
              <a:rPr lang="en-US" sz="23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(7 Heart)(2 Heart)(Q Spade)</a:t>
            </a:r>
            <a:r>
              <a:rPr lang="en-US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(K Club)</a:t>
            </a:r>
            <a:r>
              <a:rPr lang="en-US" sz="23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(J Diamond)(6 Diamond)</a:t>
            </a:r>
            <a:r>
              <a:rPr lang="en-US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(K Spade)</a:t>
            </a:r>
            <a:r>
              <a:rPr lang="en-US" sz="23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(8 Spade)</a:t>
            </a:r>
            <a:r>
              <a:rPr lang="en-US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(A Diamond)</a:t>
            </a:r>
            <a:r>
              <a:rPr lang="en-US" sz="23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(Q Diamond)(K Diamond)</a:t>
            </a:r>
          </a:p>
        </p:txBody>
      </p:sp>
    </p:spTree>
    <p:extLst>
      <p:ext uri="{BB962C8B-B14F-4D97-AF65-F5344CB8AC3E}">
        <p14:creationId xmlns:p14="http://schemas.microsoft.com/office/powerpoint/2010/main" val="167349607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59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New idea that slightly changes the algorithm:</a:t>
            </a:r>
          </a:p>
          <a:p>
            <a:pPr lvl="1"/>
            <a:r>
              <a:rPr lang="en-US" sz="2800" dirty="0"/>
              <a:t>Exchange the first card with a random card </a:t>
            </a:r>
            <a:r>
              <a:rPr lang="en-US" sz="2800" dirty="0">
                <a:sym typeface="Wingdings" pitchFamily="2" charset="2"/>
              </a:rPr>
              <a:t></a:t>
            </a:r>
            <a:br>
              <a:rPr lang="en-US" sz="2800" dirty="0">
                <a:sym typeface="Wingdings" pitchFamily="2" charset="2"/>
              </a:rPr>
            </a:b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exchange cards 0, 1, …, N-1 with a random card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Fixing the Algorithm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290636" y="2971800"/>
            <a:ext cx="9604376" cy="348608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PerformSingleExchange(List&lt;Card&gt; cards, int index)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8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int randomIndex = rand.Next(1, cards.Count);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Card firstCard = cards[index];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cards[index] = cards[randomIndex];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cards[randomIndex] = firstCard;</a:t>
            </a:r>
          </a:p>
          <a:p>
            <a:pPr eaLnBrk="0" hangingPunct="0">
              <a:lnSpc>
                <a:spcPct val="8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1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8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ShuffleCards(List&lt;Card&gt; cards)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8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for (int i = 0; i &lt; cards.Count; i++)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PerformSingleExchange(cards, i);</a:t>
            </a:r>
          </a:p>
          <a:p>
            <a:pPr eaLnBrk="0" hangingPunct="0">
              <a:lnSpc>
                <a:spcPct val="8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3345201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Consider you are at a computer programming exam or contest</a:t>
            </a:r>
          </a:p>
          <a:p>
            <a:pPr lvl="1"/>
            <a:r>
              <a:rPr lang="en-US" dirty="0"/>
              <a:t>You have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5 problems </a:t>
            </a:r>
            <a:r>
              <a:rPr lang="en-US" dirty="0"/>
              <a:t>to solve in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6 hours</a:t>
            </a:r>
          </a:p>
          <a:p>
            <a:r>
              <a:rPr lang="en-US" dirty="0"/>
              <a:t>First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read carefully </a:t>
            </a:r>
            <a:r>
              <a:rPr lang="en-US" dirty="0"/>
              <a:t>all problems and try to estimate how complex each of them is</a:t>
            </a:r>
          </a:p>
          <a:p>
            <a:pPr lvl="1"/>
            <a:r>
              <a:rPr lang="en-US" dirty="0"/>
              <a:t>Read the requirements, don't invent them!</a:t>
            </a:r>
          </a:p>
          <a:p>
            <a:pPr>
              <a:lnSpc>
                <a:spcPct val="115000"/>
              </a:lnSpc>
            </a:pPr>
            <a:r>
              <a:rPr lang="en-US" dirty="0"/>
              <a:t>Start solving the easiest</a:t>
            </a:r>
            <a:r>
              <a:rPr lang="bg-BG" dirty="0"/>
              <a:t> /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fastest to solve </a:t>
            </a:r>
            <a:r>
              <a:rPr lang="en-US" dirty="0"/>
              <a:t>problem first!</a:t>
            </a:r>
          </a:p>
          <a:p>
            <a:pPr lvl="1">
              <a:lnSpc>
                <a:spcPct val="115000"/>
              </a:lnSpc>
            </a:pPr>
            <a:r>
              <a:rPr lang="en-US" dirty="0"/>
              <a:t>Leave the most complex / slow to solve problem last!</a:t>
            </a:r>
          </a:p>
          <a:p>
            <a:pPr lvl="1">
              <a:lnSpc>
                <a:spcPct val="115000"/>
              </a:lnSpc>
            </a:pPr>
            <a:r>
              <a:rPr lang="en-US" dirty="0"/>
              <a:t>Approach the next problem when the previous is well tested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Read and Analyze the Problems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63708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60</a:t>
            </a:fld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result now seems correct: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Cards are completely randomized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Test with 52 Cards (Again)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73112" y="1981200"/>
            <a:ext cx="10579100" cy="372634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(9 Heart)(5 Club)(3 Club)(7 Spade)(6 Club)(5 Spade)(6 Heart) (4 Club)(10 Club)(3 Spade)(K Diamond)(10 Heart)(8 Club)(A Club)(J Diamond)(K Spade)(9 Spade)(7 Club)(10 Diamond)(9 Diamond)(8 Heart)(6 Diamond)(8 Spade)(5 Diamond)(4 Heart)  (10 Spade)(J Club)(Q Spade)(9 Club)(J Heart)(K Club)(2 Heart) (7 Heart)(A Heart)(3 Diamond)(K Heart)(A Spade)(8 Diamond)(4 Spade)(3 Heart)(5 Heart)(Q Heart)(4 Diamond)(2 Spade)(A Diamond)(2 Diamond)(J Spade)(7 Diamond)(Q Diamond)(2 Club)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(6 Spade)(Q Club)</a:t>
            </a:r>
          </a:p>
        </p:txBody>
      </p:sp>
    </p:spTree>
    <p:extLst>
      <p:ext uri="{BB962C8B-B14F-4D97-AF65-F5344CB8AC3E}">
        <p14:creationId xmlns:p14="http://schemas.microsoft.com/office/powerpoint/2010/main" val="241850146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61</a:t>
            </a:fld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Create a method to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test with 1 card</a:t>
            </a:r>
            <a:r>
              <a:rPr lang="en-US" sz="3200" dirty="0"/>
              <a:t>:</a:t>
            </a:r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pPr>
              <a:spcBef>
                <a:spcPts val="1200"/>
              </a:spcBef>
            </a:pPr>
            <a:r>
              <a:rPr lang="en-US" sz="3200" dirty="0"/>
              <a:t>We found a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bug</a:t>
            </a:r>
            <a:r>
              <a:rPr lang="en-US" sz="3200" dirty="0"/>
              <a:t>: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Test with 1 Card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001712" y="1854876"/>
            <a:ext cx="10121900" cy="256993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TestShuffleOneCard()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List&lt;Card&gt; cards = new List&lt;Card&gt;();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cards.Add(new Card() { Face = "A", Suit = Suit.Club });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CardsShuffle.ShuffleCards(cards);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CardsShuffle.PrintCards(cards);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001712" y="5276671"/>
            <a:ext cx="10121900" cy="115416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Unhandled Exception: System.ArgumentOutOfRangeException: Index was out of range. Must be non-negative and less than the size of the collection. Parameter name: index …</a:t>
            </a:r>
          </a:p>
        </p:txBody>
      </p:sp>
    </p:spTree>
    <p:extLst>
      <p:ext uri="{BB962C8B-B14F-4D97-AF65-F5344CB8AC3E}">
        <p14:creationId xmlns:p14="http://schemas.microsoft.com/office/powerpoint/2010/main" val="74923251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62</a:t>
            </a:fld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Isolate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1 card </a:t>
            </a:r>
            <a:r>
              <a:rPr lang="en-US" dirty="0"/>
              <a:t>as a special case: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Test shows that the problem is fixed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Test with 1 Card – Bug Fixing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001712" y="1896158"/>
            <a:ext cx="10121900" cy="378565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ShuffleCards(List&lt;Card&gt; cards)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if (cards.Count &gt; 1)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for (int i = 0; i &lt; cards.Count; i++)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PerformSingleExchange(cards, i);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6023965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63</a:t>
            </a:fld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/>
              <a:t>Create a method to test with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2 cards</a:t>
            </a:r>
            <a:r>
              <a:rPr lang="en-US" dirty="0"/>
              <a:t>:</a:t>
            </a:r>
          </a:p>
          <a:p>
            <a:pPr>
              <a:lnSpc>
                <a:spcPct val="120000"/>
              </a:lnSpc>
            </a:pPr>
            <a:endParaRPr lang="en-US" dirty="0"/>
          </a:p>
          <a:p>
            <a:pPr>
              <a:lnSpc>
                <a:spcPct val="120000"/>
              </a:lnSpc>
            </a:pPr>
            <a:endParaRPr lang="en-US" dirty="0"/>
          </a:p>
          <a:p>
            <a:pPr>
              <a:lnSpc>
                <a:spcPct val="120000"/>
              </a:lnSpc>
            </a:pPr>
            <a:endParaRPr lang="en-US" dirty="0"/>
          </a:p>
          <a:p>
            <a:pPr>
              <a:lnSpc>
                <a:spcPct val="120000"/>
              </a:lnSpc>
            </a:pPr>
            <a:endParaRPr lang="en-US" dirty="0"/>
          </a:p>
          <a:p>
            <a:pPr>
              <a:lnSpc>
                <a:spcPct val="120000"/>
              </a:lnSpc>
              <a:spcBef>
                <a:spcPts val="1800"/>
              </a:spcBef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Bug</a:t>
            </a:r>
            <a:r>
              <a:rPr lang="en-US" dirty="0"/>
              <a:t>: sequential executions get the same result:</a:t>
            </a:r>
          </a:p>
          <a:p>
            <a:pPr>
              <a:lnSpc>
                <a:spcPct val="120000"/>
              </a:lnSpc>
            </a:pP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The problem: the first and the second cards always exchange each other exactly once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Test with 2 Cards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85836" y="1815749"/>
            <a:ext cx="10213976" cy="255454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TestShuffleTwoCards()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List&lt;Card&gt; cards = new List&lt;Card&gt;();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cards.Add(new Card() { Face = "A", Suit = Suit.Club });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cards.Add(new Card() { Face = "3", Suit = Suit.Diamond });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CardsShuffle.ShuffleCards(cards);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CardsShuffle.PrintCards(cards);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985836" y="5162490"/>
            <a:ext cx="10213976" cy="40011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(3 Diamond)(A Club)</a:t>
            </a:r>
          </a:p>
        </p:txBody>
      </p:sp>
    </p:spTree>
    <p:extLst>
      <p:ext uri="{BB962C8B-B14F-4D97-AF65-F5344CB8AC3E}">
        <p14:creationId xmlns:p14="http://schemas.microsoft.com/office/powerpoint/2010/main" val="343929513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allow each card to be exchanged with any other random card,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including itself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Test shows that the problem is fixed</a:t>
            </a:r>
          </a:p>
          <a:p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57236" y="2569400"/>
            <a:ext cx="10671176" cy="304698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PerformSingleExchange(List&lt;Card&gt; cards, int index)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int randomIndex = rand.Next(0, cards.Count);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Card firstCard = cards[index];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Card randomCard = cards[randomIndex];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cards[index] = randomCard;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cards[randomIndex] = firstCard;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5710236" y="3331400"/>
            <a:ext cx="585882" cy="40011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18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64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Test with 2 Cards – Bug Fixing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415248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65</a:t>
            </a:fld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Testing with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0 cards </a:t>
            </a:r>
            <a:r>
              <a:rPr lang="en-US" dirty="0"/>
              <a:t>(empty list) generates an empty list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sym typeface="Wingdings" pitchFamily="2" charset="2"/>
              </a:rPr>
              <a:t>correct</a:t>
            </a:r>
            <a:r>
              <a:rPr lang="en-US" dirty="0">
                <a:sym typeface="Wingdings" pitchFamily="2" charset="2"/>
              </a:rPr>
              <a:t> result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sym typeface="Wingdings" pitchFamily="2" charset="2"/>
              </a:rPr>
              <a:t>Seems like the cards shuffle algorithm works correctly after the last few fixes</a:t>
            </a:r>
          </a:p>
          <a:p>
            <a:pPr>
              <a:lnSpc>
                <a:spcPct val="110000"/>
              </a:lnSpc>
            </a:pPr>
            <a:r>
              <a:rPr lang="en-US" dirty="0">
                <a:sym typeface="Wingdings" pitchFamily="2" charset="2"/>
              </a:rPr>
              <a:t>Needs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sym typeface="Wingdings" pitchFamily="2" charset="2"/>
              </a:rPr>
              <a:t>regression test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Assure the new changes do not break all previously working cases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Test with full deck of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52 cards</a:t>
            </a:r>
            <a:r>
              <a:rPr lang="en-US" dirty="0"/>
              <a:t>; with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1 card</a:t>
            </a:r>
            <a:r>
              <a:rPr lang="en-US" dirty="0"/>
              <a:t>; with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2 cards</a:t>
            </a:r>
            <a:r>
              <a:rPr lang="en-US" dirty="0"/>
              <a:t>; with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0 cards </a:t>
            </a:r>
            <a:r>
              <a:rPr lang="en-US" dirty="0">
                <a:sym typeface="Wingdings" pitchFamily="2" charset="2"/>
              </a:rPr>
              <a:t> everything works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Test with 0 Cards; Regression Tests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990332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66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Finally we need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performance test </a:t>
            </a:r>
            <a:r>
              <a:rPr lang="en-US" dirty="0"/>
              <a:t>with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52 000 cards</a:t>
            </a:r>
            <a:r>
              <a:rPr lang="en-US" dirty="0"/>
              <a:t>: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Test – 52 000 Cards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85836" y="1907262"/>
            <a:ext cx="10213976" cy="449353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TestShuffle52000Cards()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var cards = new List&lt;Card&gt;();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string[] allFaces = new string[] {"2", "3", "4", "5",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"6", "7", "8", "9", "10", "J", "Q", "K", "A"};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Suit[] allSuits = new Suit[] { </a:t>
            </a:r>
            <a:b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Suit.Club, Suit.Diamond, Suit.Heart, Suit.Spade};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for (int i = 0; i &lt; 1000; i++)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foreach (string face in allFaces)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foreach (Suit suit in allSuits)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cards.Add(new Card() { Face = face, Suit = suit });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ShuffleCards(cards);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PrintCards(cards);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4824029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912812" y="4233467"/>
            <a:ext cx="10363200" cy="820600"/>
          </a:xfrm>
        </p:spPr>
        <p:txBody>
          <a:bodyPr/>
          <a:lstStyle/>
          <a:p>
            <a:r>
              <a:rPr lang="en-US" dirty="0"/>
              <a:t>How to Search in Google?</a:t>
            </a:r>
            <a:endParaRPr lang="bg-BG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912812" y="5111635"/>
            <a:ext cx="10363200" cy="1365365"/>
          </a:xfrm>
        </p:spPr>
        <p:txBody>
          <a:bodyPr/>
          <a:lstStyle/>
          <a:p>
            <a:r>
              <a:rPr lang="en-US" dirty="0"/>
              <a:t>Some Advices for Successful Google</a:t>
            </a:r>
            <a:br>
              <a:rPr lang="en-US" dirty="0"/>
            </a:br>
            <a:r>
              <a:rPr lang="en-US" dirty="0"/>
              <a:t>Searching during Problem Solving</a:t>
            </a:r>
            <a:endParaRPr lang="bg-BG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60812" y="885825"/>
            <a:ext cx="4267200" cy="3076575"/>
          </a:xfrm>
          <a:prstGeom prst="roundRect">
            <a:avLst>
              <a:gd name="adj" fmla="val 2912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dist="35921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370040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68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Keep it simple</a:t>
            </a:r>
          </a:p>
          <a:p>
            <a:pPr lvl="1"/>
            <a:r>
              <a:rPr lang="en-US" dirty="0"/>
              <a:t>Most queries do not require advanced operators or unusual syntax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simple is good</a:t>
            </a:r>
          </a:p>
          <a:p>
            <a:r>
              <a:rPr lang="en-US" dirty="0"/>
              <a:t>Think what the page you are looking for is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likely to contain </a:t>
            </a:r>
            <a:r>
              <a:rPr lang="en-US" dirty="0">
                <a:sym typeface="Wingdings" pitchFamily="2" charset="2"/>
              </a:rPr>
              <a:t> u</a:t>
            </a:r>
            <a:r>
              <a:rPr lang="en-US" dirty="0"/>
              <a:t>se the words that are most likely to appear on the page</a:t>
            </a:r>
          </a:p>
          <a:p>
            <a:pPr lvl="1"/>
            <a:r>
              <a:rPr lang="en-US" dirty="0"/>
              <a:t>A search engine is not a human, it is a program that matches the words you specify</a:t>
            </a:r>
          </a:p>
          <a:p>
            <a:pPr lvl="1"/>
            <a:r>
              <a:rPr lang="en-US" dirty="0"/>
              <a:t>For example, instead of saying "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my head hurts</a:t>
            </a:r>
            <a:r>
              <a:rPr lang="en-US" dirty="0"/>
              <a:t>", say "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headache</a:t>
            </a:r>
            <a:r>
              <a:rPr lang="en-US" dirty="0"/>
              <a:t>", because that's the term a medical page will use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Search in Google Laws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3369003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69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Describe what you need with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fewer terms</a:t>
            </a:r>
          </a:p>
          <a:p>
            <a:pPr lvl="1"/>
            <a:r>
              <a:rPr lang="en-US" dirty="0"/>
              <a:t>Since all words are used, each additional word limits the results</a:t>
            </a:r>
          </a:p>
          <a:p>
            <a:pPr lvl="1"/>
            <a:r>
              <a:rPr lang="en-US" dirty="0"/>
              <a:t>If you limit too much, you will miss a lot of useful information</a:t>
            </a:r>
          </a:p>
          <a:p>
            <a:r>
              <a:rPr lang="en-US" dirty="0"/>
              <a:t>Choose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descriptive words</a:t>
            </a:r>
          </a:p>
          <a:p>
            <a:pPr lvl="1"/>
            <a:r>
              <a:rPr lang="en-US" dirty="0"/>
              <a:t>The more unique the word is the more likely you are to get relevant results</a:t>
            </a:r>
          </a:p>
          <a:p>
            <a:pPr lvl="1"/>
            <a:r>
              <a:rPr lang="en-US" dirty="0"/>
              <a:t>Even if the word is correct, most people may use other words for the same concept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Search in Google Laws (2)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1471137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3500" dirty="0"/>
              <a:t>Example: we are given 3 problems: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Cards Shuffle</a:t>
            </a:r>
          </a:p>
          <a:p>
            <a:pPr lvl="2"/>
            <a:r>
              <a:rPr lang="en-US" dirty="0"/>
              <a:t>Shuffle a deck of 52 cards in random order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Zig-Zag Matrix</a:t>
            </a:r>
          </a:p>
          <a:p>
            <a:pPr lvl="2"/>
            <a:r>
              <a:rPr lang="en-US" dirty="0"/>
              <a:t>Find the max-sum zig-zag path in a matrix</a:t>
            </a:r>
          </a:p>
          <a:p>
            <a:pPr lvl="2"/>
            <a:r>
              <a:rPr lang="en-US" dirty="0"/>
              <a:t>Start from the first column, go up, then down,</a:t>
            </a:r>
            <a:br>
              <a:rPr lang="en-US" dirty="0"/>
            </a:br>
            <a:r>
              <a:rPr lang="en-US" dirty="0"/>
              <a:t>then again up, them again down, …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Blocks</a:t>
            </a:r>
          </a:p>
          <a:p>
            <a:pPr lvl="2"/>
            <a:r>
              <a:rPr lang="en-US" dirty="0"/>
              <a:t>Generate all blocks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2 x 2</a:t>
            </a:r>
            <a:r>
              <a:rPr lang="en-US" dirty="0"/>
              <a:t> holding</a:t>
            </a:r>
            <a:br>
              <a:rPr lang="en-US" dirty="0"/>
            </a:br>
            <a:r>
              <a:rPr lang="en-US" dirty="0"/>
              <a:t>4 of the first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</a:t>
            </a:r>
            <a:r>
              <a:rPr lang="en-US" dirty="0"/>
              <a:t> Latin letters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Analyzing the Problems</a:t>
            </a:r>
            <a:endParaRPr lang="en-US" dirty="0"/>
          </a:p>
        </p:txBody>
      </p:sp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9697447" y="2133600"/>
            <a:ext cx="1502365" cy="1831008"/>
          </a:xfrm>
          <a:prstGeom prst="roundRect">
            <a:avLst>
              <a:gd name="adj" fmla="val 2015"/>
            </a:avLst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0476" y="4342005"/>
            <a:ext cx="3156790" cy="1989315"/>
          </a:xfrm>
          <a:prstGeom prst="roundRect">
            <a:avLst>
              <a:gd name="adj" fmla="val 3148"/>
            </a:avLst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226" y="438219"/>
            <a:ext cx="2699983" cy="2299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75775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70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Search is always case insensitive</a:t>
            </a:r>
          </a:p>
          <a:p>
            <a:r>
              <a:rPr lang="en-US" dirty="0"/>
              <a:t>Generally,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punctuation is ignored</a:t>
            </a:r>
            <a:r>
              <a:rPr lang="en-US" dirty="0"/>
              <a:t>, including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@#$%^&amp;*()=+[]\</a:t>
            </a:r>
            <a:r>
              <a:rPr lang="bg-BG" dirty="0"/>
              <a:t> </a:t>
            </a:r>
            <a:r>
              <a:rPr lang="en-US" dirty="0"/>
              <a:t>and other special characters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Functional words </a:t>
            </a:r>
            <a:r>
              <a:rPr lang="en-US" dirty="0"/>
              <a:t>like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'the</a:t>
            </a:r>
            <a:r>
              <a:rPr lang="en-US" dirty="0"/>
              <a:t>', '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</a:t>
            </a:r>
            <a:r>
              <a:rPr lang="en-US" dirty="0"/>
              <a:t>',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'and</a:t>
            </a:r>
            <a:r>
              <a:rPr lang="en-US" dirty="0"/>
              <a:t>',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'for</a:t>
            </a:r>
            <a:r>
              <a:rPr lang="en-US" dirty="0"/>
              <a:t>' are usually ignored 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Synonyms</a:t>
            </a:r>
            <a:r>
              <a:rPr lang="en-US" dirty="0"/>
              <a:t> might replace some words in your original query</a:t>
            </a:r>
          </a:p>
          <a:p>
            <a:r>
              <a:rPr lang="en-US" dirty="0"/>
              <a:t>A particular word might not appear on a page in your results if there is sufficient other evidence that the page is relevant</a:t>
            </a:r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Search in Google Rules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39969438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71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Explicit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phrase</a:t>
            </a:r>
          </a:p>
          <a:p>
            <a:pPr lvl="1"/>
            <a:r>
              <a:rPr lang="en-US" dirty="0"/>
              <a:t>Example: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"shortest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path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graph"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Exclude</a:t>
            </a:r>
            <a:r>
              <a:rPr lang="en-US" dirty="0"/>
              <a:t> words</a:t>
            </a:r>
          </a:p>
          <a:p>
            <a:pPr lvl="1"/>
            <a:r>
              <a:rPr lang="en-US" dirty="0"/>
              <a:t>Example: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path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graph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-tree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Site</a:t>
            </a:r>
            <a:r>
              <a:rPr lang="en-US" dirty="0"/>
              <a:t> specific search</a:t>
            </a:r>
          </a:p>
          <a:p>
            <a:pPr lvl="1"/>
            <a:r>
              <a:rPr lang="en-US" dirty="0"/>
              <a:t>Search a specific website for certain phrase</a:t>
            </a:r>
          </a:p>
          <a:p>
            <a:pPr lvl="1"/>
            <a:r>
              <a:rPr lang="en-US" dirty="0"/>
              <a:t>Example: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graph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site:msdn.microsoft.com</a:t>
            </a:r>
            <a:br>
              <a:rPr lang="en-US" dirty="0"/>
            </a:br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Search in Google Tips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82352859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72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Similar words and synonyms</a:t>
            </a:r>
          </a:p>
          <a:p>
            <a:pPr lvl="1"/>
            <a:r>
              <a:rPr lang="en-US" dirty="0"/>
              <a:t>If you want to include a word in your search, but want to include results that contain similar words or synonyms</a:t>
            </a:r>
          </a:p>
          <a:p>
            <a:pPr lvl="1"/>
            <a:r>
              <a:rPr lang="en-US" dirty="0"/>
              <a:t>Example: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"dijkstra"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~example</a:t>
            </a:r>
          </a:p>
          <a:p>
            <a:r>
              <a:rPr lang="en-US" dirty="0"/>
              <a:t>Specific document types</a:t>
            </a:r>
          </a:p>
          <a:p>
            <a:pPr lvl="1"/>
            <a:r>
              <a:rPr lang="en-US" dirty="0"/>
              <a:t>Example: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"dijkstra"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filetype:cs</a:t>
            </a:r>
          </a:p>
          <a:p>
            <a:r>
              <a:rPr lang="en-US" dirty="0"/>
              <a:t>This OR That</a:t>
            </a:r>
          </a:p>
          <a:p>
            <a:pPr lvl="1"/>
            <a:r>
              <a:rPr lang="en-US" dirty="0"/>
              <a:t>Example: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"shortest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path"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graph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OR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tree</a:t>
            </a:r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Search in Google Tips (2)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90965599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73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Numeric ranges</a:t>
            </a:r>
          </a:p>
          <a:p>
            <a:pPr lvl="1"/>
            <a:r>
              <a:rPr lang="en-US" dirty="0"/>
              <a:t>Example: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"prime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numbers"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50..100</a:t>
            </a:r>
          </a:p>
          <a:p>
            <a:r>
              <a:rPr lang="en-US" dirty="0"/>
              <a:t>Units converter</a:t>
            </a:r>
          </a:p>
          <a:p>
            <a:pPr lvl="1"/>
            <a:r>
              <a:rPr lang="en-US" dirty="0"/>
              <a:t>Example: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radians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degrees</a:t>
            </a:r>
          </a:p>
          <a:p>
            <a:r>
              <a:rPr lang="en-US" dirty="0"/>
              <a:t>Calculator</a:t>
            </a:r>
          </a:p>
          <a:p>
            <a:pPr lvl="1"/>
            <a:r>
              <a:rPr lang="en-US" dirty="0"/>
              <a:t>Example: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2^3</a:t>
            </a:r>
          </a:p>
          <a:p>
            <a:pPr lvl="1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Search in Google Tips (3)</a:t>
            </a:r>
            <a:endParaRPr lang="bg-BG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41828" y="4063711"/>
            <a:ext cx="2909456" cy="99406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92939" y="5334000"/>
            <a:ext cx="6873586" cy="10668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2021217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74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Fill in the blanks (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It tells Google to try to treat the star as a placeholder for any unknown term(s) and then find the best matches</a:t>
            </a:r>
          </a:p>
          <a:p>
            <a:pPr lvl="1"/>
            <a:r>
              <a:rPr lang="en-US" dirty="0"/>
              <a:t>Example: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"*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path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graph"</a:t>
            </a:r>
          </a:p>
          <a:p>
            <a:pPr lvl="2"/>
            <a:r>
              <a:rPr lang="en-US" dirty="0"/>
              <a:t>Results: shortest, longest, Hamiltonian, etc.</a:t>
            </a:r>
          </a:p>
          <a:p>
            <a:r>
              <a:rPr lang="en-US" dirty="0"/>
              <a:t>If you want to search C# code you can just add</a:t>
            </a:r>
            <a:br>
              <a:rPr lang="en-US" dirty="0"/>
            </a:b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"using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System;"</a:t>
            </a:r>
            <a:r>
              <a:rPr lang="en-US" dirty="0"/>
              <a:t> to the search query</a:t>
            </a:r>
          </a:p>
          <a:p>
            <a:r>
              <a:rPr lang="en-US" dirty="0">
                <a:hlinkClick r:id="rId2"/>
              </a:rPr>
              <a:t>www.google.com/advanced_search</a:t>
            </a:r>
            <a:endParaRPr lang="en-US" dirty="0"/>
          </a:p>
          <a:p>
            <a:endParaRPr lang="bg-B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Search in Google Tips (4)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8265652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75</a:t>
            </a:fld>
            <a:endParaRPr lang="en-US" dirty="0"/>
          </a:p>
        </p:txBody>
      </p:sp>
      <p:sp>
        <p:nvSpPr>
          <p:cNvPr id="43417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  <a:spcBef>
                <a:spcPts val="500"/>
              </a:spcBef>
              <a:tabLst/>
            </a:pPr>
            <a:r>
              <a:rPr lang="en-US" dirty="0"/>
              <a:t> Problem solving needs methodology:</a:t>
            </a:r>
          </a:p>
          <a:p>
            <a:pPr marL="793751" lvl="1" indent="-446088">
              <a:lnSpc>
                <a:spcPct val="100000"/>
              </a:lnSpc>
              <a:spcBef>
                <a:spcPts val="500"/>
              </a:spcBef>
            </a:pPr>
            <a:r>
              <a:rPr lang="en-US" dirty="0"/>
              <a:t>Understanding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analyzing problems</a:t>
            </a:r>
          </a:p>
          <a:p>
            <a:pPr marL="793751" lvl="1" indent="-446088">
              <a:lnSpc>
                <a:spcPct val="100000"/>
              </a:lnSpc>
              <a:spcBef>
                <a:spcPts val="500"/>
              </a:spcBef>
            </a:pPr>
            <a:r>
              <a:rPr lang="en-US" dirty="0"/>
              <a:t>Using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sheet of paper </a:t>
            </a:r>
            <a:r>
              <a:rPr lang="en-US" dirty="0"/>
              <a:t>and a pen for sketching</a:t>
            </a:r>
          </a:p>
          <a:p>
            <a:pPr marL="793751" lvl="1" indent="-446088">
              <a:lnSpc>
                <a:spcPct val="100000"/>
              </a:lnSpc>
              <a:spcBef>
                <a:spcPts val="500"/>
              </a:spcBef>
            </a:pPr>
            <a:r>
              <a:rPr lang="en-US" dirty="0"/>
              <a:t>Thinking up, inventing and trying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ideas</a:t>
            </a:r>
          </a:p>
          <a:p>
            <a:pPr marL="793751" lvl="1" indent="-446088">
              <a:lnSpc>
                <a:spcPct val="100000"/>
              </a:lnSpc>
              <a:spcBef>
                <a:spcPts val="500"/>
              </a:spcBef>
            </a:pPr>
            <a:r>
              <a:rPr lang="en-US" dirty="0"/>
              <a:t>Decomposing problems into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sub-problems</a:t>
            </a:r>
          </a:p>
          <a:p>
            <a:pPr marL="793751" lvl="1" indent="-446088">
              <a:lnSpc>
                <a:spcPct val="100000"/>
              </a:lnSpc>
              <a:spcBef>
                <a:spcPts val="500"/>
              </a:spcBef>
            </a:pPr>
            <a:r>
              <a:rPr lang="en-US" dirty="0"/>
              <a:t>Selecting appropriate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data structures</a:t>
            </a:r>
          </a:p>
          <a:p>
            <a:pPr marL="793751" lvl="1" indent="-446088">
              <a:lnSpc>
                <a:spcPct val="100000"/>
              </a:lnSpc>
              <a:spcBef>
                <a:spcPts val="500"/>
              </a:spcBef>
            </a:pPr>
            <a:r>
              <a:rPr lang="en-US" dirty="0"/>
              <a:t>Thinking about the efficiency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performance</a:t>
            </a:r>
          </a:p>
          <a:p>
            <a:pPr marL="793751" lvl="1" indent="-446088">
              <a:lnSpc>
                <a:spcPct val="100000"/>
              </a:lnSpc>
              <a:spcBef>
                <a:spcPts val="500"/>
              </a:spcBef>
            </a:pPr>
            <a:r>
              <a:rPr lang="en-US" dirty="0"/>
              <a:t>Implementing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step-by-step</a:t>
            </a:r>
          </a:p>
          <a:p>
            <a:pPr marL="793751" lvl="1" indent="-446088">
              <a:lnSpc>
                <a:spcPct val="100000"/>
              </a:lnSpc>
              <a:spcBef>
                <a:spcPts val="500"/>
              </a:spcBef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Testing</a:t>
            </a:r>
            <a:r>
              <a:rPr lang="en-US" dirty="0"/>
              <a:t> the nominal case, border cases and efficiency</a:t>
            </a:r>
          </a:p>
          <a:p>
            <a:pPr marL="489005" indent="-446088">
              <a:lnSpc>
                <a:spcPct val="100000"/>
              </a:lnSpc>
              <a:spcBef>
                <a:spcPts val="500"/>
              </a:spcBef>
            </a:pPr>
            <a:r>
              <a:rPr lang="en-US" dirty="0"/>
              <a:t>Learn how to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search in Google </a:t>
            </a:r>
            <a:r>
              <a:rPr lang="en-US" dirty="0"/>
              <a:t>efficiently!</a:t>
            </a:r>
          </a:p>
        </p:txBody>
      </p:sp>
      <p:sp>
        <p:nvSpPr>
          <p:cNvPr id="434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  <a:endParaRPr lang="bg-BG" dirty="0"/>
          </a:p>
        </p:txBody>
      </p:sp>
      <p:pic>
        <p:nvPicPr>
          <p:cNvPr id="5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4041" y="2971800"/>
            <a:ext cx="3082371" cy="2286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2645789"/>
      </p:ext>
    </p:extLst>
  </p:cSld>
  <p:clrMapOvr>
    <a:masterClrMapping/>
  </p:clrMapOvr>
  <p:transition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hlinkClick r:id="rId3"/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980612" y="2729472"/>
            <a:ext cx="1726158" cy="932887"/>
          </a:xfrm>
          <a:prstGeom prst="roundRect">
            <a:avLst>
              <a:gd name="adj" fmla="val 2953"/>
            </a:avLst>
          </a:prstGeom>
        </p:spPr>
      </p:pic>
      <p:pic>
        <p:nvPicPr>
          <p:cNvPr id="5" name="Picture 4">
            <a:hlinkClick r:id="rId5"/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12764" y="1295401"/>
            <a:ext cx="1752600" cy="804224"/>
          </a:xfrm>
          <a:prstGeom prst="roundRect">
            <a:avLst>
              <a:gd name="adj" fmla="val 3159"/>
            </a:avLst>
          </a:prstGeom>
        </p:spPr>
      </p:pic>
      <p:pic>
        <p:nvPicPr>
          <p:cNvPr id="7" name="Picture 6">
            <a:hlinkClick r:id="rId7"/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468146" y="1295400"/>
            <a:ext cx="2040956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8" name="Picture 7">
            <a:hlinkClick r:id="rId9"/>
          </p:cNvPr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824428" y="1295400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9" name="Picture 8">
            <a:hlinkClick r:id="rId11"/>
          </p:cNvPr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12764" y="5373443"/>
            <a:ext cx="3352800" cy="849557"/>
          </a:xfrm>
          <a:prstGeom prst="roundRect">
            <a:avLst>
              <a:gd name="adj" fmla="val 3159"/>
            </a:avLst>
          </a:prstGeom>
        </p:spPr>
      </p:pic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Methodology of Problem Solving</a:t>
            </a:r>
          </a:p>
        </p:txBody>
      </p:sp>
      <p:pic>
        <p:nvPicPr>
          <p:cNvPr id="13" name="Picture 12">
            <a:hlinkClick r:id="rId13"/>
          </p:cNvPr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358563" y="5373443"/>
            <a:ext cx="2753589" cy="849556"/>
          </a:xfrm>
          <a:prstGeom prst="roundRect">
            <a:avLst>
              <a:gd name="adj" fmla="val 2953"/>
            </a:avLst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63552"/>
          </a:xfrm>
        </p:spPr>
        <p:txBody>
          <a:bodyPr/>
          <a:lstStyle/>
          <a:p>
            <a:r>
              <a:rPr lang="en-US" dirty="0">
                <a:hlinkClick r:id="rId15"/>
              </a:rPr>
              <a:t>https://softuni.bg/trainings/1331/algorithms-april-2016</a:t>
            </a:r>
            <a:r>
              <a:rPr lang="en-US" dirty="0"/>
              <a:t> </a:t>
            </a:r>
          </a:p>
        </p:txBody>
      </p:sp>
      <p:pic>
        <p:nvPicPr>
          <p:cNvPr id="16" name="Picture 15">
            <a:hlinkClick r:id="rId16"/>
          </p:cNvPr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7633728" y="5373443"/>
            <a:ext cx="4073042" cy="849556"/>
          </a:xfrm>
          <a:prstGeom prst="roundRect">
            <a:avLst>
              <a:gd name="adj" fmla="val 3159"/>
            </a:avLst>
          </a:prstGeom>
        </p:spPr>
      </p:pic>
      <p:pic>
        <p:nvPicPr>
          <p:cNvPr id="18" name="Picture 17">
            <a:hlinkClick r:id="rId18"/>
          </p:cNvPr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8075612" y="1316222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4" name="Picture 3">
            <a:hlinkClick r:id="rId20"/>
          </p:cNvPr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5713413" y="4251041"/>
            <a:ext cx="5993358" cy="550371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173705597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License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/>
              <a:t>This course (slides, examples, labs, videos, homework, etc.)</a:t>
            </a:r>
            <a:br>
              <a:rPr lang="en-US"/>
            </a:br>
            <a:r>
              <a:rPr lang="en-US"/>
              <a:t>is licensed under the "</a:t>
            </a:r>
            <a:r>
              <a:rPr lang="en-US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>
                <a:hlinkClick r:id="rId3"/>
              </a:rPr>
              <a:t> 4.0 International</a:t>
            </a:r>
            <a:r>
              <a:rPr lang="en-US"/>
              <a:t>" 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77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88815" y="4724400"/>
            <a:ext cx="11804822" cy="1997079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2400" dirty="0"/>
              <a:t>Attribution: this work may contain portions from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5"/>
              </a:rPr>
              <a:t>Fundamentals of Computer Programming with C#</a:t>
            </a:r>
            <a:r>
              <a:rPr lang="en-US" sz="2000" dirty="0"/>
              <a:t>" book by Svetlin Nakov &amp; Co. under </a:t>
            </a:r>
            <a:r>
              <a:rPr lang="en-US" sz="2000" dirty="0">
                <a:hlinkClick r:id="rId6"/>
              </a:rPr>
              <a:t>CC-BY-SA</a:t>
            </a:r>
            <a:r>
              <a:rPr lang="en-US" sz="2000" dirty="0"/>
              <a:t> license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7"/>
              </a:rPr>
              <a:t>Data Structures and Algorithms</a:t>
            </a:r>
            <a:r>
              <a:rPr lang="en-US" sz="2000" dirty="0"/>
              <a:t>" course by </a:t>
            </a:r>
            <a:r>
              <a:rPr lang="en-US" sz="2000" noProof="1"/>
              <a:t>Telerik Academy</a:t>
            </a:r>
            <a:r>
              <a:rPr lang="en-US" sz="2000" dirty="0"/>
              <a:t> under </a:t>
            </a:r>
            <a:r>
              <a:rPr lang="en-US" sz="2000" dirty="0">
                <a:hlinkClick r:id="rId8"/>
              </a:rPr>
              <a:t>CC-BY-NC-SA</a:t>
            </a:r>
            <a:r>
              <a:rPr lang="en-US" sz="2000" dirty="0"/>
              <a:t> license</a:t>
            </a:r>
          </a:p>
        </p:txBody>
      </p:sp>
    </p:spTree>
    <p:extLst>
      <p:ext uri="{BB962C8B-B14F-4D97-AF65-F5344CB8AC3E}">
        <p14:creationId xmlns:p14="http://schemas.microsoft.com/office/powerpoint/2010/main" val="414470979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Foundation – </a:t>
            </a:r>
            <a:r>
              <a:rPr lang="en-US" sz="3200" noProof="1">
                <a:hlinkClick r:id="rId3"/>
              </a:rPr>
              <a:t>softuni.org</a:t>
            </a:r>
            <a:endParaRPr lang="en-US" sz="32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descr="http://softuni.bg" title="Software University">
            <a:hlinkClick r:id="rId4" tooltip="Software University"/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6400" y="1594686"/>
            <a:ext cx="1701050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descr="http://softuni.org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descr="http://www.facebook.com/SoftwareUniversity" title="Software University @ Facebook">
            <a:hlinkClick r:id="rId10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http://www.youtube.com/SoftwareUniversity" title="Software University Videos @ YouTube">
            <a:hlinkClick r:id="rId6" tooltip="Software University YouTube Video Channel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7" tooltip="Software University Discussion Forum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4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762304" y="3093954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2416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Read carefully the problem descriptions</a:t>
            </a:r>
          </a:p>
          <a:p>
            <a:pPr lvl="1"/>
            <a:r>
              <a:rPr lang="en-US" dirty="0"/>
              <a:t>Think a bit about their possible solutions</a:t>
            </a:r>
          </a:p>
          <a:p>
            <a:r>
              <a:rPr lang="en-US" dirty="0"/>
              <a:t>Order the problems from the easiest to the most complex: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Cards Shuffle</a:t>
            </a:r>
          </a:p>
          <a:p>
            <a:pPr lvl="2"/>
            <a:r>
              <a:rPr lang="en-US" dirty="0"/>
              <a:t>Trivial – randomize the elements of array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Blocks</a:t>
            </a:r>
          </a:p>
          <a:p>
            <a:pPr lvl="2"/>
            <a:r>
              <a:rPr lang="en-US" dirty="0"/>
              <a:t>Generate variations, rotate and check for duplicates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Zig-Zag Matrix</a:t>
            </a:r>
            <a:endParaRPr lang="en-US" dirty="0"/>
          </a:p>
          <a:p>
            <a:pPr lvl="2"/>
            <a:r>
              <a:rPr lang="en-US" dirty="0"/>
              <a:t>Needs summing, sorting and text file processing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Analyzing the Problems (2)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94195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912813" y="4885765"/>
            <a:ext cx="10363200" cy="820600"/>
          </a:xfrm>
        </p:spPr>
        <p:txBody>
          <a:bodyPr/>
          <a:lstStyle/>
          <a:p>
            <a:r>
              <a:rPr lang="en-US"/>
              <a:t>Using a Paper and a Pen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Visualizing and Sketching your Ideas</a:t>
            </a:r>
            <a:endParaRPr lang="en-US" dirty="0"/>
          </a:p>
        </p:txBody>
      </p:sp>
      <p:pic>
        <p:nvPicPr>
          <p:cNvPr id="59394" name="Picture 2" descr="http://www.losethattyre.co.uk/wp-content/uploads/2008/01/spiral-note-pad-with-pen-empty.jpg"/>
          <p:cNvPicPr>
            <a:picLocks noChangeAspect="1" noChangeArrowheads="1"/>
          </p:cNvPicPr>
          <p:nvPr/>
        </p:nvPicPr>
        <p:blipFill>
          <a:blip r:embed="rId2" cstate="screen">
            <a:lum contras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95888" y="1142997"/>
            <a:ext cx="2397050" cy="3342824"/>
          </a:xfrm>
          <a:prstGeom prst="roundRect">
            <a:avLst>
              <a:gd name="adj" fmla="val 3982"/>
            </a:avLst>
          </a:prstGeom>
          <a:noFill/>
          <a:scene3d>
            <a:camera prst="orthographicFront"/>
            <a:lightRig rig="threePt" dir="t"/>
          </a:scene3d>
          <a:sp3d>
            <a:bevelT/>
          </a:sp3d>
        </p:spPr>
      </p:pic>
      <p:grpSp>
        <p:nvGrpSpPr>
          <p:cNvPr id="2" name="Group 1"/>
          <p:cNvGrpSpPr/>
          <p:nvPr/>
        </p:nvGrpSpPr>
        <p:grpSpPr>
          <a:xfrm>
            <a:off x="836612" y="1142996"/>
            <a:ext cx="3352802" cy="3352804"/>
            <a:chOff x="884331" y="1470604"/>
            <a:chExt cx="3352802" cy="3352804"/>
          </a:xfrm>
        </p:grpSpPr>
        <p:pic>
          <p:nvPicPr>
            <p:cNvPr id="2052" name="Picture 4" descr="http://findicons.com/files/icons/85/kids/128/editcopy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4331" y="1470604"/>
              <a:ext cx="3352802" cy="3352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2" descr="http://www.clker.com/cliparts/4/a/3/4/1206566086625250088Anonymous_pen_pencil_3.svg.med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74059" y="2442482"/>
              <a:ext cx="1532222" cy="1769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07082" y="1405180"/>
            <a:ext cx="2054530" cy="2883658"/>
          </a:xfrm>
          <a:prstGeom prst="roundRect">
            <a:avLst>
              <a:gd name="adj" fmla="val 1613"/>
            </a:avLst>
          </a:prstGeom>
        </p:spPr>
      </p:pic>
    </p:spTree>
    <p:extLst>
      <p:ext uri="{BB962C8B-B14F-4D97-AF65-F5344CB8AC3E}">
        <p14:creationId xmlns:p14="http://schemas.microsoft.com/office/powerpoint/2010/main" val="4126260939"/>
      </p:ext>
    </p:extLst>
  </p:cSld>
  <p:clrMapOvr>
    <a:masterClrMapping/>
  </p:clrMapOvr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Software-University-Foundation</Template>
  <TotalTime>0</TotalTime>
  <Words>4701</Words>
  <Application>Microsoft Office PowerPoint</Application>
  <PresentationFormat>Custom</PresentationFormat>
  <Paragraphs>750</Paragraphs>
  <Slides>78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78</vt:i4>
      </vt:variant>
    </vt:vector>
  </HeadingPairs>
  <TitlesOfParts>
    <vt:vector size="84" baseType="lpstr">
      <vt:lpstr>Arial</vt:lpstr>
      <vt:lpstr>Calibri</vt:lpstr>
      <vt:lpstr>Consolas</vt:lpstr>
      <vt:lpstr>Wingdings</vt:lpstr>
      <vt:lpstr>Wingdings 2</vt:lpstr>
      <vt:lpstr>SoftUni 16x9</vt:lpstr>
      <vt:lpstr>Methodology of Problem Solving</vt:lpstr>
      <vt:lpstr>Table of Contents</vt:lpstr>
      <vt:lpstr>Table of Contents (2)</vt:lpstr>
      <vt:lpstr>Problems Solving</vt:lpstr>
      <vt:lpstr>Understanding the Requirements</vt:lpstr>
      <vt:lpstr>Read and Analyze the Problems</vt:lpstr>
      <vt:lpstr>Analyzing the Problems</vt:lpstr>
      <vt:lpstr>Analyzing the Problems (2)</vt:lpstr>
      <vt:lpstr>Using a Paper and a Pen</vt:lpstr>
      <vt:lpstr>Use a Sheet of Paper and a Pen</vt:lpstr>
      <vt:lpstr>Prefer Squared Paper</vt:lpstr>
      <vt:lpstr>Paper and Pen</vt:lpstr>
      <vt:lpstr>Invent Ideas</vt:lpstr>
      <vt:lpstr>Think Up, Invent and Try Ideas</vt:lpstr>
      <vt:lpstr>Invent and Try Ideas – Example</vt:lpstr>
      <vt:lpstr>Invent and Try Ideas – Example (2)</vt:lpstr>
      <vt:lpstr>Divide and Conquer</vt:lpstr>
      <vt:lpstr>Decompose the Problem</vt:lpstr>
      <vt:lpstr>Divide and Conquer – Example</vt:lpstr>
      <vt:lpstr>Sub-Problem #1 (Single Exchange)</vt:lpstr>
      <vt:lpstr>Sub-Problem #1 (Single Exchange)</vt:lpstr>
      <vt:lpstr>Sub-Problem #1 (Single Exchange)</vt:lpstr>
      <vt:lpstr>Check-up Your Ideas</vt:lpstr>
      <vt:lpstr>Check-up Your Ideas</vt:lpstr>
      <vt:lpstr>Check-up Your Ideas – Example</vt:lpstr>
      <vt:lpstr>Invent New Idea If Needed</vt:lpstr>
      <vt:lpstr>Invent New Ideas – Example</vt:lpstr>
      <vt:lpstr>Check-up the New Idea – Example</vt:lpstr>
      <vt:lpstr>Think about Data Structures</vt:lpstr>
      <vt:lpstr>Choosing Appropriate Data Structures</vt:lpstr>
      <vt:lpstr>Choose Appropriate Data Structures – Example</vt:lpstr>
      <vt:lpstr>Efficiency and Performance</vt:lpstr>
      <vt:lpstr>Think About the Efficiency</vt:lpstr>
      <vt:lpstr>Efficiency is not Always Required</vt:lpstr>
      <vt:lpstr>Efficiency – Example</vt:lpstr>
      <vt:lpstr>Implementation</vt:lpstr>
      <vt:lpstr>Start Coding: Check List</vt:lpstr>
      <vt:lpstr>Coding Check List – Example</vt:lpstr>
      <vt:lpstr>Implement your Algorithm Step-by-Step</vt:lpstr>
      <vt:lpstr>Step #1 – Class Card</vt:lpstr>
      <vt:lpstr>Step #1 – Test</vt:lpstr>
      <vt:lpstr>Step #2 – Create and Print a Deck of Cards</vt:lpstr>
      <vt:lpstr>Step #2 – Test</vt:lpstr>
      <vt:lpstr>Step #3 – Single Exchange</vt:lpstr>
      <vt:lpstr>Step #3 – Test</vt:lpstr>
      <vt:lpstr>Step #3 – Fix Bug and Test</vt:lpstr>
      <vt:lpstr>Step #3 – Fix Again and Test</vt:lpstr>
      <vt:lpstr>Step #4 – Shuffle the Deck</vt:lpstr>
      <vt:lpstr>Step #4 – Strange Bug</vt:lpstr>
      <vt:lpstr>Step #4 – Fix Again and Test</vt:lpstr>
      <vt:lpstr>Testing the Code</vt:lpstr>
      <vt:lpstr>Thoroughly Test your Solution</vt:lpstr>
      <vt:lpstr>How to Test?</vt:lpstr>
      <vt:lpstr>How to Test? (2)</vt:lpstr>
      <vt:lpstr>Read the Problem Statement</vt:lpstr>
      <vt:lpstr>Testing – Example</vt:lpstr>
      <vt:lpstr>Test with 52 Cards – Example</vt:lpstr>
      <vt:lpstr>Test with 52 Cards – Example (2)</vt:lpstr>
      <vt:lpstr>Fixing the Algorithm</vt:lpstr>
      <vt:lpstr>Test with 52 Cards (Again)</vt:lpstr>
      <vt:lpstr>Test with 1 Card</vt:lpstr>
      <vt:lpstr>Test with 1 Card – Bug Fixing</vt:lpstr>
      <vt:lpstr>Test with 2 Cards</vt:lpstr>
      <vt:lpstr>Test with 2 Cards – Bug Fixing</vt:lpstr>
      <vt:lpstr>Test with 0 Cards; Regression Tests</vt:lpstr>
      <vt:lpstr>Performance Test – 52 000 Cards</vt:lpstr>
      <vt:lpstr>How to Search in Google?</vt:lpstr>
      <vt:lpstr>Search in Google Laws</vt:lpstr>
      <vt:lpstr>Search in Google Laws (2)</vt:lpstr>
      <vt:lpstr>Search in Google Rules</vt:lpstr>
      <vt:lpstr>Search in Google Tips</vt:lpstr>
      <vt:lpstr>Search in Google Tips (2)</vt:lpstr>
      <vt:lpstr>Search in Google Tips (3)</vt:lpstr>
      <vt:lpstr>Search in Google Tips (4)</vt:lpstr>
      <vt:lpstr>Summary</vt:lpstr>
      <vt:lpstr>Methodology of Problem Solving</vt:lpstr>
      <vt:lpstr>License</vt:lpstr>
      <vt:lpstr>Free Trainings @ Software University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Methodology of Problem Solving</dc:title>
  <dc:subject>Software Development Course</dc:subject>
  <dc:creator/>
  <cp:keywords>algorithms, graphs, dynamic programming, combinatorics, recursion, sorting, searching, greedy, SoftUni, Software University, programming, software development, software engineering, course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2016-05-03T15:04:53Z</dcterms:modified>
  <cp:category>Algorithms, Programming, SoftUni, Software University, Programming, Software Development, Software Engineering, Course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